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eg" ContentType="image/jpeg"/>
  <Override PartName="/ppt/notesSlides/notesSlide2.xml" ContentType="application/vnd.openxmlformats-officedocument.presentationml.notesSlide+xml"/>
  <Override PartName="/ppt/media/image5.jpeg" ContentType="image/jpeg"/>
  <Override PartName="/ppt/media/image6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.jpe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8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9.jpe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1pPr>
    <a:lvl2pPr indent="342900"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2pPr>
    <a:lvl3pPr indent="685800"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3pPr>
    <a:lvl4pPr indent="1028700"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4pPr>
    <a:lvl5pPr indent="1371600"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5pPr>
    <a:lvl6pPr indent="1714500"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6pPr>
    <a:lvl7pPr indent="2057400"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7pPr>
    <a:lvl8pPr indent="2400300"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8pPr>
    <a:lvl9pPr indent="2743200" algn="ctr" defTabSz="584200">
      <a:defRPr sz="3800">
        <a:solidFill>
          <a:srgbClr val="59534D"/>
        </a:solidFill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58524B"/>
        </a:fontRef>
        <a:srgbClr val="58524B"/>
      </a:tcTxStyle>
      <a:tcStyle>
        <a:tcBdr>
          <a:left>
            <a:ln w="25400" cap="flat">
              <a:solidFill>
                <a:srgbClr val="A6B4C4"/>
              </a:solidFill>
              <a:prstDash val="solid"/>
              <a:miter lim="400000"/>
            </a:ln>
          </a:left>
          <a:right>
            <a:ln w="25400" cap="flat">
              <a:solidFill>
                <a:srgbClr val="A6B4C4"/>
              </a:solidFill>
              <a:prstDash val="solid"/>
              <a:miter lim="400000"/>
            </a:ln>
          </a:right>
          <a:top>
            <a:ln w="25400" cap="flat">
              <a:solidFill>
                <a:srgbClr val="A6B4C4"/>
              </a:solidFill>
              <a:prstDash val="solid"/>
              <a:miter lim="400000"/>
            </a:ln>
          </a:top>
          <a:bottom>
            <a:ln w="25400" cap="flat">
              <a:solidFill>
                <a:srgbClr val="A6B4C4"/>
              </a:solidFill>
              <a:prstDash val="solid"/>
              <a:miter lim="400000"/>
            </a:ln>
          </a:bottom>
          <a:insideH>
            <a:ln w="25400" cap="flat">
              <a:solidFill>
                <a:srgbClr val="A6B4C4"/>
              </a:solidFill>
              <a:prstDash val="solid"/>
              <a:miter lim="400000"/>
            </a:ln>
          </a:insideH>
          <a:insideV>
            <a:ln w="25400" cap="flat">
              <a:solidFill>
                <a:srgbClr val="A6B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B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6B4C4"/>
              </a:solidFill>
              <a:prstDash val="solid"/>
              <a:miter lim="400000"/>
            </a:ln>
          </a:left>
          <a:right>
            <a:ln w="25400" cap="flat">
              <a:solidFill>
                <a:srgbClr val="A6B4C4"/>
              </a:solidFill>
              <a:prstDash val="solid"/>
              <a:miter lim="400000"/>
            </a:ln>
          </a:right>
          <a:top>
            <a:ln w="25400" cap="flat">
              <a:solidFill>
                <a:srgbClr val="A6B4C4"/>
              </a:solidFill>
              <a:prstDash val="solid"/>
              <a:miter lim="400000"/>
            </a:ln>
          </a:top>
          <a:bottom>
            <a:ln w="25400" cap="flat">
              <a:solidFill>
                <a:srgbClr val="A6B4C4"/>
              </a:solidFill>
              <a:prstDash val="solid"/>
              <a:miter lim="400000"/>
            </a:ln>
          </a:bottom>
          <a:insideH>
            <a:ln w="25400" cap="flat">
              <a:solidFill>
                <a:srgbClr val="A6B4C4"/>
              </a:solidFill>
              <a:prstDash val="solid"/>
              <a:miter lim="400000"/>
            </a:ln>
          </a:insideH>
          <a:insideV>
            <a:ln w="25400" cap="flat">
              <a:solidFill>
                <a:srgbClr val="A6B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6B4C4"/>
              </a:solidFill>
              <a:prstDash val="solid"/>
              <a:miter lim="400000"/>
            </a:ln>
          </a:left>
          <a:right>
            <a:ln w="25400" cap="flat">
              <a:solidFill>
                <a:srgbClr val="A6B4C4"/>
              </a:solidFill>
              <a:prstDash val="solid"/>
              <a:miter lim="400000"/>
            </a:ln>
          </a:right>
          <a:top>
            <a:ln w="50800" cap="flat">
              <a:solidFill>
                <a:srgbClr val="A6B4C4"/>
              </a:solidFill>
              <a:prstDash val="solid"/>
              <a:miter lim="400000"/>
            </a:ln>
          </a:top>
          <a:bottom>
            <a:ln w="25400" cap="flat">
              <a:solidFill>
                <a:srgbClr val="A6B4C4"/>
              </a:solidFill>
              <a:prstDash val="solid"/>
              <a:miter lim="400000"/>
            </a:ln>
          </a:bottom>
          <a:insideH>
            <a:ln w="25400" cap="flat">
              <a:solidFill>
                <a:srgbClr val="A6B4C4"/>
              </a:solidFill>
              <a:prstDash val="solid"/>
              <a:miter lim="400000"/>
            </a:ln>
          </a:insideH>
          <a:insideV>
            <a:ln w="25400" cap="flat">
              <a:solidFill>
                <a:srgbClr val="A6B4C4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6B4C4"/>
              </a:solidFill>
              <a:prstDash val="solid"/>
              <a:miter lim="400000"/>
            </a:ln>
          </a:left>
          <a:right>
            <a:ln w="25400" cap="flat">
              <a:solidFill>
                <a:srgbClr val="A6B4C4"/>
              </a:solidFill>
              <a:prstDash val="solid"/>
              <a:miter lim="400000"/>
            </a:ln>
          </a:right>
          <a:top>
            <a:ln w="25400" cap="flat">
              <a:solidFill>
                <a:srgbClr val="A6B4C4"/>
              </a:solidFill>
              <a:prstDash val="solid"/>
              <a:miter lim="400000"/>
            </a:ln>
          </a:top>
          <a:bottom>
            <a:ln w="25400" cap="flat">
              <a:solidFill>
                <a:srgbClr val="A6B4C4"/>
              </a:solidFill>
              <a:prstDash val="solid"/>
              <a:miter lim="400000"/>
            </a:ln>
          </a:bottom>
          <a:insideH>
            <a:ln w="25400" cap="flat">
              <a:solidFill>
                <a:srgbClr val="A6B4C4"/>
              </a:solidFill>
              <a:prstDash val="solid"/>
              <a:miter lim="400000"/>
            </a:ln>
          </a:insideH>
          <a:insideV>
            <a:ln w="25400" cap="flat">
              <a:solidFill>
                <a:srgbClr val="A6B4C4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58524B"/>
        </a:fontRef>
        <a:srgbClr val="58524B"/>
      </a:tcTxStyle>
      <a:tcStyle>
        <a:tcBdr>
          <a:left>
            <a:ln w="25400" cap="flat">
              <a:solidFill>
                <a:srgbClr val="A6B4C4"/>
              </a:solidFill>
              <a:prstDash val="solid"/>
              <a:miter lim="400000"/>
            </a:ln>
          </a:left>
          <a:right>
            <a:ln w="25400" cap="flat">
              <a:solidFill>
                <a:srgbClr val="A6B4C4"/>
              </a:solidFill>
              <a:prstDash val="solid"/>
              <a:miter lim="400000"/>
            </a:ln>
          </a:right>
          <a:top>
            <a:ln w="25400" cap="flat">
              <a:solidFill>
                <a:srgbClr val="A6B4C4"/>
              </a:solidFill>
              <a:prstDash val="solid"/>
              <a:miter lim="400000"/>
            </a:ln>
          </a:top>
          <a:bottom>
            <a:ln w="25400" cap="flat">
              <a:solidFill>
                <a:srgbClr val="A6B4C4"/>
              </a:solidFill>
              <a:prstDash val="solid"/>
              <a:miter lim="400000"/>
            </a:ln>
          </a:bottom>
          <a:insideH>
            <a:ln w="25400" cap="flat">
              <a:solidFill>
                <a:srgbClr val="A6B4C4"/>
              </a:solidFill>
              <a:prstDash val="solid"/>
              <a:miter lim="400000"/>
            </a:ln>
          </a:insideH>
          <a:insideV>
            <a:ln w="25400" cap="flat">
              <a:solidFill>
                <a:srgbClr val="A6B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B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6B4C4"/>
              </a:solidFill>
              <a:prstDash val="solid"/>
              <a:miter lim="400000"/>
            </a:ln>
          </a:left>
          <a:right>
            <a:ln w="25400" cap="flat">
              <a:solidFill>
                <a:srgbClr val="A6B4C4"/>
              </a:solidFill>
              <a:prstDash val="solid"/>
              <a:miter lim="400000"/>
            </a:ln>
          </a:right>
          <a:top>
            <a:ln w="25400" cap="flat">
              <a:solidFill>
                <a:srgbClr val="A6B4C4"/>
              </a:solidFill>
              <a:prstDash val="solid"/>
              <a:miter lim="400000"/>
            </a:ln>
          </a:top>
          <a:bottom>
            <a:ln w="25400" cap="flat">
              <a:solidFill>
                <a:srgbClr val="A6B4C4"/>
              </a:solidFill>
              <a:prstDash val="solid"/>
              <a:miter lim="400000"/>
            </a:ln>
          </a:bottom>
          <a:insideH>
            <a:ln w="25400" cap="flat">
              <a:solidFill>
                <a:srgbClr val="A6B4C4"/>
              </a:solidFill>
              <a:prstDash val="solid"/>
              <a:miter lim="400000"/>
            </a:ln>
          </a:insideH>
          <a:insideV>
            <a:ln w="25400" cap="flat">
              <a:solidFill>
                <a:srgbClr val="A6B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6B4C4"/>
              </a:solidFill>
              <a:prstDash val="solid"/>
              <a:miter lim="400000"/>
            </a:ln>
          </a:left>
          <a:right>
            <a:ln w="25400" cap="flat">
              <a:solidFill>
                <a:srgbClr val="A6B4C4"/>
              </a:solidFill>
              <a:prstDash val="solid"/>
              <a:miter lim="400000"/>
            </a:ln>
          </a:right>
          <a:top>
            <a:ln w="50800" cap="flat">
              <a:solidFill>
                <a:srgbClr val="A6B4C4"/>
              </a:solidFill>
              <a:prstDash val="solid"/>
              <a:miter lim="400000"/>
            </a:ln>
          </a:top>
          <a:bottom>
            <a:ln w="25400" cap="flat">
              <a:solidFill>
                <a:srgbClr val="A6B4C4"/>
              </a:solidFill>
              <a:prstDash val="solid"/>
              <a:miter lim="400000"/>
            </a:ln>
          </a:bottom>
          <a:insideH>
            <a:ln w="25400" cap="flat">
              <a:solidFill>
                <a:srgbClr val="A6B4C4"/>
              </a:solidFill>
              <a:prstDash val="solid"/>
              <a:miter lim="400000"/>
            </a:ln>
          </a:insideH>
          <a:insideV>
            <a:ln w="25400" cap="flat">
              <a:solidFill>
                <a:srgbClr val="A6B4C4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6B4C4"/>
              </a:solidFill>
              <a:prstDash val="solid"/>
              <a:miter lim="400000"/>
            </a:ln>
          </a:left>
          <a:right>
            <a:ln w="25400" cap="flat">
              <a:solidFill>
                <a:srgbClr val="A6B4C4"/>
              </a:solidFill>
              <a:prstDash val="solid"/>
              <a:miter lim="400000"/>
            </a:ln>
          </a:right>
          <a:top>
            <a:ln w="25400" cap="flat">
              <a:solidFill>
                <a:srgbClr val="A6B4C4"/>
              </a:solidFill>
              <a:prstDash val="solid"/>
              <a:miter lim="400000"/>
            </a:ln>
          </a:top>
          <a:bottom>
            <a:ln w="25400" cap="flat">
              <a:solidFill>
                <a:srgbClr val="A6B4C4"/>
              </a:solidFill>
              <a:prstDash val="solid"/>
              <a:miter lim="400000"/>
            </a:ln>
          </a:bottom>
          <a:insideH>
            <a:ln w="25400" cap="flat">
              <a:solidFill>
                <a:srgbClr val="A6B4C4"/>
              </a:solidFill>
              <a:prstDash val="solid"/>
              <a:miter lim="400000"/>
            </a:ln>
          </a:insideH>
          <a:insideV>
            <a:ln w="25400" cap="flat">
              <a:solidFill>
                <a:srgbClr val="A6B4C4"/>
              </a:solidFill>
              <a:prstDash val="solid"/>
              <a:miter lim="400000"/>
            </a:ln>
          </a:insideV>
        </a:tcBdr>
      </a:tcStyle>
    </a:firstRow>
  </a:tblStyle>
  <a:tblStyle styleId="{4A9BC294-FFE2-49D5-8D69-9E1BD2C41BD5}" styleName="">
    <a:tblBg/>
    <a:wholeTbl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Chalkboard"/>
          <a:ea typeface="Chalkboard"/>
          <a:cs typeface="Chalkboar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They keep discovering smaller &amp; smaller functional RNAs, so the gene count is headed up again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0" name="Shape 3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How many things is DNA made of? If you chunk them, it’s all... nucleotides</a:t>
            </a:r>
            <a:endParaRPr sz="2200"/>
          </a:p>
          <a:p>
            <a:pPr lvl="0">
              <a:defRPr sz="1800"/>
            </a:pPr>
            <a:r>
              <a:rPr sz="2200"/>
              <a:t>So the concept of specific places (square, triangle) actual means specific... order &amp; identity of the units (nucleotides--just this once, letters ATGC will be OK, but you are forbidden to think of them that way ever again--take a pledge)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5" name="Shape 3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Are you all derived from a single common ancestor?</a:t>
            </a:r>
            <a:endParaRPr sz="2200"/>
          </a:p>
          <a:p>
            <a:pPr lvl="0">
              <a:defRPr sz="1800"/>
            </a:pPr>
            <a:r>
              <a:rPr sz="2200"/>
              <a:t>Or are you separate tribes?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3" name="Shape 3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It’s Physics—related to why the ocean &amp; sky are blue</a:t>
            </a:r>
            <a:endParaRPr sz="2200"/>
          </a:p>
          <a:p>
            <a:pPr lvl="0">
              <a:defRPr sz="1800"/>
            </a:pPr>
            <a:r>
              <a:rPr sz="2200"/>
              <a:t>There are MANY ways to make color—some butterfly wings are colorless, but appear brilliantly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9" name="Shape 3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Do I have a case? Can I kick ‘em out of the UofA?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8" name="Shape 3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Nope—not ‘mutation’, something similar to a mutation—a mutation. Period. Blue-eyed people are mutants. We must all learn to live with that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Many MANY changes to sequence have no detectable consequence whatsoever</a:t>
            </a:r>
            <a:endParaRPr sz="2800"/>
          </a:p>
          <a:p>
            <a:pPr lvl="0">
              <a:defRPr sz="1800"/>
            </a:pPr>
            <a:r>
              <a:rPr sz="2800"/>
              <a:t>Some do...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An enzyme is an incredibly fine-tuned machine</a:t>
            </a:r>
            <a:endParaRPr sz="2200"/>
          </a:p>
          <a:p>
            <a:pPr lvl="0">
              <a:defRPr sz="1800"/>
            </a:pPr>
            <a:r>
              <a:rPr sz="2200"/>
              <a:t>Consider ATPase we examined (yes, you STILL need mastery of that—and will need it explicitly in coming weeks!)</a:t>
            </a:r>
            <a:endParaRPr sz="2200"/>
          </a:p>
          <a:p>
            <a:pPr lvl="0">
              <a:defRPr sz="1800"/>
            </a:pPr>
            <a:r>
              <a:rPr sz="2200"/>
              <a:t>	Water needs to be held just so—and the sidechains holding it must be there</a:t>
            </a:r>
            <a:endParaRPr sz="2200"/>
          </a:p>
          <a:p>
            <a:pPr lvl="0">
              <a:defRPr sz="1800"/>
            </a:pPr>
            <a:r>
              <a:rPr sz="2200"/>
              <a:t>	Each phosphate oxygen needs comforting—but in the transition state, not before!</a:t>
            </a:r>
            <a:endParaRPr sz="2200"/>
          </a:p>
          <a:p>
            <a:pPr lvl="0">
              <a:defRPr sz="1800"/>
            </a:pPr>
            <a:r>
              <a:rPr sz="2200"/>
              <a:t>	The whole thing must SELF-fold!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Evidence. When these DNA changes are made, the lac enzyme production cannot be turned off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The ARGUMENT that blue-eyed people are mutant derivatives of brown-eyed ones has several components</a:t>
            </a:r>
            <a:endParaRPr sz="2200"/>
          </a:p>
          <a:p>
            <a:pPr lvl="0">
              <a:defRPr sz="1800"/>
            </a:pPr>
            <a:r>
              <a:rPr sz="2200"/>
              <a:t>—One is which is the most DIVERSE (has had the longest to accumulate changes)</a:t>
            </a:r>
            <a:endParaRPr sz="2200"/>
          </a:p>
          <a:p>
            <a:pPr lvl="0">
              <a:defRPr sz="1800"/>
            </a:pPr>
            <a:r>
              <a:rPr sz="2200"/>
              <a:t>—Two is that blue eyed people are ‘all the same’ genetically</a:t>
            </a:r>
            <a:endParaRPr sz="2200"/>
          </a:p>
          <a:p>
            <a:pPr lvl="0">
              <a:defRPr sz="1800"/>
            </a:pPr>
            <a:r>
              <a:rPr sz="2200"/>
              <a:t>— &lt; 10,000 years old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Single nucleotide change</a:t>
            </a:r>
            <a:endParaRPr sz="2200"/>
          </a:p>
          <a:p>
            <a:pPr lvl="0">
              <a:defRPr sz="1800"/>
            </a:pPr>
            <a:r>
              <a:rPr sz="2200"/>
              <a:t>NOTE!!! They extrapolate from hundreds of families in Denmark, + a few in Turkey, + a few in Jordan</a:t>
            </a:r>
            <a:endParaRPr sz="2200"/>
          </a:p>
          <a:p>
            <a:pPr lvl="0">
              <a:defRPr sz="1800"/>
            </a:pPr>
            <a:r>
              <a:rPr sz="2200"/>
              <a:t>FYI--each of us carries an estimated 200 novel mutations (changes in DNA sequence; not necessarily CONSEQUENTIAL changes!!!!!)</a:t>
            </a:r>
            <a:endParaRPr sz="2200"/>
          </a:p>
          <a:p>
            <a:pPr lvl="0">
              <a:defRPr sz="1800"/>
            </a:pPr>
            <a:r>
              <a:rPr sz="2200"/>
              <a:t>BROWN dominant to blue. At a second locus, IF not brown, green dominates blue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4" name="Shape 3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7200">
              <a:defRPr sz="1800"/>
            </a:pPr>
            <a:r>
              <a:t>Short form: Brown allele ‘wins’ causing brown-ness even when blue allele present</a:t>
            </a:r>
          </a:p>
          <a:p>
            <a:pPr lvl="0" defTabSz="457200">
              <a:defRPr sz="1800"/>
            </a:pPr>
            <a:r>
              <a:t>REASON: Brown allele specifies making brown gunk (melanin; the primary pigment in skin, eye, hair color); blue allele fails to specify the making of gunk. Any brown gunk = brown; only NO gunk = blue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3" name="Shape 3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Brown pigment is not a protein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0" name="Shape 3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Point here is that </a:t>
            </a:r>
            <a:endParaRPr sz="2200"/>
          </a:p>
          <a:p>
            <a:pPr lvl="0" marL="388055" indent="-388055">
              <a:buSzPct val="100000"/>
              <a:buAutoNum type="arabicParenR" startAt="1"/>
              <a:defRPr sz="1800"/>
            </a:pPr>
            <a:r>
              <a:rPr sz="2200"/>
              <a:t>melanin not a protein</a:t>
            </a:r>
            <a:endParaRPr sz="2200"/>
          </a:p>
          <a:p>
            <a:pPr lvl="0" marL="388055" indent="-388055">
              <a:buSzPct val="100000"/>
              <a:buAutoNum type="arabicParenR" startAt="1"/>
              <a:defRPr sz="1800"/>
            </a:pPr>
            <a:r>
              <a:rPr sz="2200"/>
              <a:t>Many steps in its synthesis-each CARRIED OUT by an enzyme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tif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tif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tif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tif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tif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tif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tif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495300" y="444500"/>
            <a:ext cx="12014200" cy="8877300"/>
            <a:chOff x="0" y="0"/>
            <a:chExt cx="12014200" cy="8877300"/>
          </a:xfrm>
        </p:grpSpPr>
        <p:pic>
          <p:nvPicPr>
            <p:cNvPr id="15" name="stockbook-line-brown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stockbook-line-brown-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stockbook-line-brown-3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602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stockbook-line-brown-4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stockbook-line-brown-5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6020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stockbook-line-brown-6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stockbook-line-brown-7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000" y="86233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stockbook-line-brown-8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6020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Shape 24"/>
          <p:cNvSpPr/>
          <p:nvPr>
            <p:ph type="title"/>
          </p:nvPr>
        </p:nvSpPr>
        <p:spPr>
          <a:xfrm>
            <a:off x="1041400" y="2209800"/>
            <a:ext cx="10922000" cy="27686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1041400" y="5092700"/>
            <a:ext cx="10922000" cy="3022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1942764" y="533400"/>
            <a:ext cx="485776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825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6"/>
          <p:cNvGrpSpPr/>
          <p:nvPr/>
        </p:nvGrpSpPr>
        <p:grpSpPr>
          <a:xfrm>
            <a:off x="495300" y="444500"/>
            <a:ext cx="12014200" cy="8877300"/>
            <a:chOff x="0" y="0"/>
            <a:chExt cx="12014200" cy="8877300"/>
          </a:xfrm>
        </p:grpSpPr>
        <p:pic>
          <p:nvPicPr>
            <p:cNvPr id="88" name="stockbook-line-brown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stockbook-line-brown-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stockbook-line-brown-3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602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stockbook-line-brown-4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stockbook-line-brown-5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6020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stockbook-line-brown-6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stockbook-line-brown-7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000" y="86233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stockbook-line-brown-8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6020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" name="Shape 97"/>
          <p:cNvSpPr/>
          <p:nvPr>
            <p:ph type="title"/>
          </p:nvPr>
        </p:nvSpPr>
        <p:spPr>
          <a:xfrm>
            <a:off x="1041400" y="2247900"/>
            <a:ext cx="5461000" cy="27305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1041400" y="4965700"/>
            <a:ext cx="5461000" cy="1790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12425364" y="0"/>
            <a:ext cx="485776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825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1041400" y="533400"/>
            <a:ext cx="10922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1041400" y="2374900"/>
            <a:ext cx="52070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One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Two</a:t>
            </a:r>
            <a:endParaRPr sz="32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Three</a:t>
            </a:r>
            <a:endParaRPr sz="32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Four</a:t>
            </a:r>
            <a:endParaRPr sz="32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xfrm>
            <a:off x="11980864" y="482600"/>
            <a:ext cx="485776" cy="5588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1041400" y="2794000"/>
            <a:ext cx="52070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One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Two</a:t>
            </a:r>
            <a:endParaRPr sz="32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Three</a:t>
            </a:r>
            <a:endParaRPr sz="32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Four</a:t>
            </a:r>
            <a:endParaRPr sz="32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xfrm>
            <a:off x="11942764" y="495300"/>
            <a:ext cx="485776" cy="5588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6756400" y="2794000"/>
            <a:ext cx="52070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One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Two</a:t>
            </a:r>
            <a:endParaRPr sz="32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Three</a:t>
            </a:r>
            <a:endParaRPr sz="32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Four</a:t>
            </a:r>
            <a:endParaRPr sz="32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xfrm>
            <a:off x="6308884" y="9321800"/>
            <a:ext cx="374334" cy="419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5"/>
          <p:cNvGrpSpPr/>
          <p:nvPr/>
        </p:nvGrpSpPr>
        <p:grpSpPr>
          <a:xfrm>
            <a:off x="330200" y="368300"/>
            <a:ext cx="12344400" cy="9271000"/>
            <a:chOff x="-215900" y="-139700"/>
            <a:chExt cx="12344400" cy="9271000"/>
          </a:xfrm>
        </p:grpSpPr>
        <p:sp>
          <p:nvSpPr>
            <p:cNvPr id="114" name="Shape 114"/>
            <p:cNvSpPr/>
            <p:nvPr/>
          </p:nvSpPr>
          <p:spPr>
            <a:xfrm>
              <a:off x="0" y="0"/>
              <a:ext cx="11912600" cy="871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pPr>
            </a:p>
          </p:txBody>
        </p:sp>
        <p:pic>
          <p:nvPicPr>
            <p:cNvPr id="113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12344400" cy="9271000"/>
            </a:xfrm>
            <a:prstGeom prst="rect">
              <a:avLst/>
            </a:prstGeom>
            <a:effectLst/>
          </p:spPr>
        </p:pic>
      </p:grpSp>
      <p:sp>
        <p:nvSpPr>
          <p:cNvPr id="116" name="Shape 116"/>
          <p:cNvSpPr/>
          <p:nvPr>
            <p:ph type="sldNum" sz="quarter" idx="2"/>
          </p:nvPr>
        </p:nvSpPr>
        <p:spPr>
          <a:xfrm>
            <a:off x="12526964" y="-139700"/>
            <a:ext cx="485776" cy="5588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20"/>
          <p:cNvGrpSpPr/>
          <p:nvPr/>
        </p:nvGrpSpPr>
        <p:grpSpPr>
          <a:xfrm>
            <a:off x="330200" y="368300"/>
            <a:ext cx="12344400" cy="9271000"/>
            <a:chOff x="-215900" y="-139700"/>
            <a:chExt cx="12344400" cy="9271000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11912600" cy="871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pPr>
            </a:p>
          </p:txBody>
        </p:sp>
        <p:pic>
          <p:nvPicPr>
            <p:cNvPr id="118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12344400" cy="9271000"/>
            </a:xfrm>
            <a:prstGeom prst="rect">
              <a:avLst/>
            </a:prstGeom>
            <a:effectLst/>
          </p:spPr>
        </p:pic>
      </p:grpSp>
      <p:sp>
        <p:nvSpPr>
          <p:cNvPr id="121" name="Shape 121"/>
          <p:cNvSpPr/>
          <p:nvPr>
            <p:ph type="sldNum" sz="quarter" idx="2"/>
          </p:nvPr>
        </p:nvSpPr>
        <p:spPr>
          <a:xfrm>
            <a:off x="12539664" y="-139700"/>
            <a:ext cx="485776" cy="5588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5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5"/>
          <p:cNvGrpSpPr/>
          <p:nvPr/>
        </p:nvGrpSpPr>
        <p:grpSpPr>
          <a:xfrm>
            <a:off x="330200" y="368300"/>
            <a:ext cx="12344400" cy="9271000"/>
            <a:chOff x="-215900" y="-139700"/>
            <a:chExt cx="12344400" cy="9271000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11912600" cy="871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pPr>
            </a:p>
          </p:txBody>
        </p:sp>
        <p:pic>
          <p:nvPicPr>
            <p:cNvPr id="123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12344400" cy="9271000"/>
            </a:xfrm>
            <a:prstGeom prst="rect">
              <a:avLst/>
            </a:prstGeom>
            <a:effectLst/>
          </p:spPr>
        </p:pic>
      </p:grpSp>
      <p:sp>
        <p:nvSpPr>
          <p:cNvPr id="126" name="Shape 126"/>
          <p:cNvSpPr/>
          <p:nvPr>
            <p:ph type="sldNum" sz="quarter" idx="2"/>
          </p:nvPr>
        </p:nvSpPr>
        <p:spPr>
          <a:xfrm>
            <a:off x="6308884" y="9321800"/>
            <a:ext cx="374334" cy="419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7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>
            <a:off x="330200" y="368300"/>
            <a:ext cx="12344400" cy="9271000"/>
            <a:chOff x="-215900" y="-139700"/>
            <a:chExt cx="12344400" cy="9271000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11912600" cy="871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pPr>
            </a:p>
          </p:txBody>
        </p:sp>
        <p:pic>
          <p:nvPicPr>
            <p:cNvPr id="128" name="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12344400" cy="9271000"/>
            </a:xfrm>
            <a:prstGeom prst="rect">
              <a:avLst/>
            </a:prstGeom>
            <a:effectLst/>
          </p:spPr>
        </p:pic>
      </p:grpSp>
      <p:sp>
        <p:nvSpPr>
          <p:cNvPr id="131" name="Shape 131"/>
          <p:cNvSpPr/>
          <p:nvPr>
            <p:ph type="sldNum" sz="quarter" idx="2"/>
          </p:nvPr>
        </p:nvSpPr>
        <p:spPr>
          <a:xfrm>
            <a:off x="6308884" y="9321800"/>
            <a:ext cx="374334" cy="419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1"/>
          <p:cNvGrpSpPr/>
          <p:nvPr/>
        </p:nvGrpSpPr>
        <p:grpSpPr>
          <a:xfrm>
            <a:off x="482600" y="444500"/>
            <a:ext cx="12026900" cy="8902700"/>
            <a:chOff x="0" y="0"/>
            <a:chExt cx="12026900" cy="8902700"/>
          </a:xfrm>
        </p:grpSpPr>
        <p:pic>
          <p:nvPicPr>
            <p:cNvPr id="133" name="stockbook-line-blue-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stockbook-line-blue-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729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stockbook-line-blue-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stockbook-line-blue-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7290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stockbook-line-blue-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stockbook-line-blue-2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67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stockbook-line-blue-7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6700" y="86487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stockbook-line-blue-8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1041400" y="2794000"/>
            <a:ext cx="10922000" cy="57277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One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Two</a:t>
            </a:r>
            <a:endParaRPr sz="30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Three</a:t>
            </a:r>
            <a:endParaRPr sz="30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Four</a:t>
            </a:r>
            <a:endParaRPr sz="30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11942445" y="482600"/>
            <a:ext cx="461011" cy="53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</p:spPr>
        <p:txBody>
          <a:bodyPr lIns="0" tIns="0" rIns="0" bIns="0" anchor="b"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0" indent="0" algn="ctr" defTabSz="457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0" indent="0" algn="ctr" defTabSz="457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0" indent="0" algn="ctr" defTabSz="457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0" indent="0" algn="ctr" defTabSz="457200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xfrm>
            <a:off x="12389321" y="0"/>
            <a:ext cx="544220" cy="667038"/>
          </a:xfrm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D5FD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One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Two</a:t>
            </a:r>
            <a:endParaRPr sz="32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Three</a:t>
            </a:r>
            <a:endParaRPr sz="32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Four</a:t>
            </a:r>
            <a:endParaRPr sz="32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 marL="8936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397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731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446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1288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12427420" y="12700"/>
            <a:ext cx="544221" cy="667038"/>
          </a:xfrm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DBFEFC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 lIns="0" tIns="0" rIns="0" bIns="0" numCol="2" spcCol="523240" anchor="t"/>
          <a:lstStyle>
            <a:lvl1pPr marL="8638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099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433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148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0990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12414721" y="0"/>
            <a:ext cx="544220" cy="667038"/>
          </a:xfrm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DBFEFC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 marL="893697" indent="-436497" defTabSz="457200">
              <a:spcBef>
                <a:spcPts val="6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39797" indent="-436497" defTabSz="457200">
              <a:spcBef>
                <a:spcPts val="6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73197" indent="-436497" defTabSz="457200">
              <a:spcBef>
                <a:spcPts val="6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44697" indent="-436497" defTabSz="457200">
              <a:spcBef>
                <a:spcPts val="6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128897" indent="-436497" defTabSz="457200">
              <a:spcBef>
                <a:spcPts val="6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Num" sz="quarter" idx="2"/>
          </p:nvPr>
        </p:nvSpPr>
        <p:spPr>
          <a:xfrm>
            <a:off x="12376621" y="0"/>
            <a:ext cx="544220" cy="667038"/>
          </a:xfrm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DBFEFC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4" name="Shape 164"/>
          <p:cNvSpPr/>
          <p:nvPr>
            <p:ph type="sldNum" sz="quarter" idx="2"/>
          </p:nvPr>
        </p:nvSpPr>
        <p:spPr>
          <a:xfrm>
            <a:off x="12363921" y="0"/>
            <a:ext cx="544220" cy="667038"/>
          </a:xfrm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DBFEFC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7" name="Shape 167"/>
          <p:cNvSpPr/>
          <p:nvPr>
            <p:ph type="sldNum" sz="quarter" idx="2"/>
          </p:nvPr>
        </p:nvSpPr>
        <p:spPr>
          <a:xfrm>
            <a:off x="12389321" y="0"/>
            <a:ext cx="544220" cy="667038"/>
          </a:xfrm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DBFEFC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1270000" y="7366000"/>
            <a:ext cx="10464800" cy="18288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596900" y="1790700"/>
            <a:ext cx="6032500" cy="3048000"/>
          </a:xfrm>
          <a:prstGeom prst="rect">
            <a:avLst/>
          </a:prstGeom>
        </p:spPr>
        <p:txBody>
          <a:bodyPr lIns="0" tIns="0" rIns="0" bIns="0" anchor="b"/>
          <a:lstStyle>
            <a:lvl1pPr defTabSz="457200">
              <a:defRPr sz="60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596900" y="4940300"/>
            <a:ext cx="6032500" cy="3048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0" indent="0" algn="ctr" defTabSz="457200"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0" indent="0" algn="ctr" defTabSz="457200"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0" indent="0" algn="ctr" defTabSz="457200"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0" indent="0" algn="ctr" defTabSz="457200">
              <a:spcBef>
                <a:spcPts val="0"/>
              </a:spcBef>
              <a:buSzTx/>
              <a:buFontTx/>
              <a:buNone/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099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433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148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0990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78" name="Shape 178"/>
          <p:cNvSpPr/>
          <p:nvPr>
            <p:ph type="sldNum" sz="quarter" idx="2"/>
          </p:nvPr>
        </p:nvSpPr>
        <p:spPr>
          <a:xfrm>
            <a:off x="6337301" y="9258300"/>
            <a:ext cx="329261" cy="390669"/>
          </a:xfrm>
          <a:prstGeom prst="rect">
            <a:avLst/>
          </a:prstGeom>
        </p:spPr>
        <p:txBody>
          <a:bodyPr/>
          <a:lstStyle>
            <a:lvl1pPr algn="r"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099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433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148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0990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46100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One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Two</a:t>
            </a:r>
            <a:endParaRPr sz="32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Three</a:t>
            </a:r>
            <a:endParaRPr sz="32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Four</a:t>
            </a:r>
            <a:endParaRPr sz="32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1955464" y="508000"/>
            <a:ext cx="485776" cy="5588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7607300" y="2946400"/>
            <a:ext cx="4127500" cy="5740400"/>
          </a:xfrm>
          <a:prstGeom prst="rect">
            <a:avLst/>
          </a:prstGeom>
        </p:spPr>
        <p:txBody>
          <a:bodyPr/>
          <a:lstStyle>
            <a:lvl1pPr marL="8638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099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433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148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099009" indent="-406609" defTabSz="457200">
              <a:spcBef>
                <a:spcPts val="3600"/>
              </a:spcBef>
              <a:buSzPct val="43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6"/>
          <p:cNvGrpSpPr/>
          <p:nvPr/>
        </p:nvGrpSpPr>
        <p:grpSpPr>
          <a:xfrm>
            <a:off x="482600" y="444500"/>
            <a:ext cx="12026900" cy="8902700"/>
            <a:chOff x="0" y="0"/>
            <a:chExt cx="12026900" cy="8902700"/>
          </a:xfrm>
        </p:grpSpPr>
        <p:pic>
          <p:nvPicPr>
            <p:cNvPr id="188" name="stockbook-line-blue-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stockbook-line-blue-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729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stockbook-line-blue-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stockbook-line-blue-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7290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stockbook-line-blue-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stockbook-line-blue-2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67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stockbook-line-blue-7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6700" y="86487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stockbook-line-blue-8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1041400" y="2794000"/>
            <a:ext cx="10922000" cy="57277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One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Two</a:t>
            </a:r>
            <a:endParaRPr sz="30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Three</a:t>
            </a:r>
            <a:endParaRPr sz="30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Four</a:t>
            </a:r>
            <a:endParaRPr sz="30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11942445" y="482600"/>
            <a:ext cx="461011" cy="53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 marL="8936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397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731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446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128897" indent="-436497" defTabSz="457200">
              <a:spcBef>
                <a:spcPts val="3000"/>
              </a:spcBef>
              <a:buSzPct val="43000"/>
              <a:buFontTx/>
              <a:buBlip>
                <a:blip r:embed="rId3"/>
              </a:buBlip>
              <a:defRPr sz="36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2"/>
          <p:cNvGrpSpPr/>
          <p:nvPr/>
        </p:nvGrpSpPr>
        <p:grpSpPr>
          <a:xfrm>
            <a:off x="482600" y="444500"/>
            <a:ext cx="12026900" cy="8902700"/>
            <a:chOff x="0" y="0"/>
            <a:chExt cx="12026900" cy="8902700"/>
          </a:xfrm>
        </p:grpSpPr>
        <p:pic>
          <p:nvPicPr>
            <p:cNvPr id="204" name="stockbook-line-blue-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stockbook-line-blue-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729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stockbook-line-blue-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stockbook-line-blue-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7290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stockbook-line-blue-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stockbook-line-blue-2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67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stockbook-line-blue-7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6700" y="86487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stockbook-line-blue-8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1041400" y="2794000"/>
            <a:ext cx="10922000" cy="57277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One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Two</a:t>
            </a:r>
            <a:endParaRPr sz="30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Three</a:t>
            </a:r>
            <a:endParaRPr sz="30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Four</a:t>
            </a:r>
            <a:endParaRPr sz="30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11942445" y="482600"/>
            <a:ext cx="461011" cy="53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5"/>
          <p:cNvGrpSpPr/>
          <p:nvPr/>
        </p:nvGrpSpPr>
        <p:grpSpPr>
          <a:xfrm>
            <a:off x="482600" y="444500"/>
            <a:ext cx="12026900" cy="8902700"/>
            <a:chOff x="0" y="0"/>
            <a:chExt cx="12026900" cy="8902700"/>
          </a:xfrm>
        </p:grpSpPr>
        <p:pic>
          <p:nvPicPr>
            <p:cNvPr id="217" name="stockbook-line-blue-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stockbook-line-blue-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729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stockbook-line-blue-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stockbook-line-blue-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7290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stockbook-line-blue-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stockbook-line-blue-2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67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stockbook-line-blue-7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6700" y="86487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stockbook-line-blue-8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xfrm>
            <a:off x="1041400" y="2794000"/>
            <a:ext cx="10922000" cy="57277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One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Two</a:t>
            </a:r>
            <a:endParaRPr sz="30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Three</a:t>
            </a:r>
            <a:endParaRPr sz="30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Four</a:t>
            </a:r>
            <a:endParaRPr sz="30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228" name="Shape 228"/>
          <p:cNvSpPr/>
          <p:nvPr>
            <p:ph type="sldNum" sz="quarter" idx="2"/>
          </p:nvPr>
        </p:nvSpPr>
        <p:spPr>
          <a:xfrm>
            <a:off x="11942445" y="482600"/>
            <a:ext cx="461011" cy="53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8"/>
          <p:cNvGrpSpPr/>
          <p:nvPr/>
        </p:nvGrpSpPr>
        <p:grpSpPr>
          <a:xfrm>
            <a:off x="482600" y="444500"/>
            <a:ext cx="12026900" cy="8902700"/>
            <a:chOff x="0" y="0"/>
            <a:chExt cx="12026900" cy="8902700"/>
          </a:xfrm>
        </p:grpSpPr>
        <p:pic>
          <p:nvPicPr>
            <p:cNvPr id="230" name="stockbook-line-blue-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stockbook-line-blue-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7729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stockbook-line-blue-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stockbook-line-blue-5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7290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stockbook-line-blue-6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stockbook-line-blue-2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67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stockbook-line-blue-7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6700" y="86487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stockbook-line-blue-8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772900" y="86487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9" name="Shape 239"/>
          <p:cNvSpPr/>
          <p:nvPr>
            <p:ph type="title"/>
          </p:nvPr>
        </p:nvSpPr>
        <p:spPr>
          <a:xfrm>
            <a:off x="1041400" y="533400"/>
            <a:ext cx="10922000" cy="1473200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xfrm>
            <a:off x="11955145" y="520700"/>
            <a:ext cx="461011" cy="533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511300"/>
            <a:ext cx="10922000" cy="6731000"/>
          </a:xfrm>
          <a:prstGeom prst="rect">
            <a:avLst/>
          </a:prstGeom>
        </p:spPr>
        <p:txBody>
          <a:bodyPr/>
          <a:lstStyle>
            <a:lvl1pPr>
              <a:spcBef>
                <a:spcPts val="5200"/>
              </a:spcBef>
            </a:lvl1pPr>
            <a:lvl2pPr>
              <a:spcBef>
                <a:spcPts val="5200"/>
              </a:spcBef>
            </a:lvl2pPr>
            <a:lvl3pPr>
              <a:spcBef>
                <a:spcPts val="5200"/>
              </a:spcBef>
            </a:lvl3pPr>
            <a:lvl4pPr>
              <a:spcBef>
                <a:spcPts val="5200"/>
              </a:spcBef>
            </a:lvl4pPr>
            <a:lvl5pPr>
              <a:spcBef>
                <a:spcPts val="52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One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Two</a:t>
            </a:r>
            <a:endParaRPr sz="32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Three</a:t>
            </a:r>
            <a:endParaRPr sz="32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Four</a:t>
            </a:r>
            <a:endParaRPr sz="32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Num" sz="quarter" idx="2"/>
          </p:nvPr>
        </p:nvSpPr>
        <p:spPr>
          <a:xfrm>
            <a:off x="11930064" y="508000"/>
            <a:ext cx="485776" cy="5588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1041400" y="533400"/>
            <a:ext cx="10922000" cy="148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xfrm>
            <a:off x="11942764" y="520700"/>
            <a:ext cx="485776" cy="5588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2"/>
          <p:cNvGrpSpPr/>
          <p:nvPr/>
        </p:nvGrpSpPr>
        <p:grpSpPr>
          <a:xfrm>
            <a:off x="495300" y="444500"/>
            <a:ext cx="12014200" cy="8877300"/>
            <a:chOff x="0" y="0"/>
            <a:chExt cx="12014200" cy="8877300"/>
          </a:xfrm>
        </p:grpSpPr>
        <p:pic>
          <p:nvPicPr>
            <p:cNvPr id="44" name="stockbook-line-brown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stockbook-line-brown-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stockbook-line-brown-3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602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stockbook-line-brown-4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stockbook-line-brown-5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6020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stockbook-line-brown-6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stockbook-line-brown-7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000" y="86233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stockbook-line-brown-8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6020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" name="Shape 53"/>
          <p:cNvSpPr/>
          <p:nvPr>
            <p:ph type="title"/>
          </p:nvPr>
        </p:nvSpPr>
        <p:spPr>
          <a:xfrm>
            <a:off x="1041400" y="2959100"/>
            <a:ext cx="10922000" cy="38354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xfrm>
            <a:off x="11891964" y="584200"/>
            <a:ext cx="485776" cy="55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0825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495300" y="444500"/>
            <a:ext cx="12014200" cy="8877300"/>
            <a:chOff x="0" y="0"/>
            <a:chExt cx="12014200" cy="8877300"/>
          </a:xfrm>
        </p:grpSpPr>
        <p:pic>
          <p:nvPicPr>
            <p:cNvPr id="56" name="stockbook-line-brown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stockbook-line-brown-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stockbook-line-brown-3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602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stockbook-line-brown-4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stockbook-line-brown-5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6020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stockbook-line-brown-6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stockbook-line-brown-7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000" y="86233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stockbook-line-brown-8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6020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" name="Group 67"/>
          <p:cNvGrpSpPr/>
          <p:nvPr/>
        </p:nvGrpSpPr>
        <p:grpSpPr>
          <a:xfrm>
            <a:off x="330200" y="863600"/>
            <a:ext cx="12344400" cy="5448300"/>
            <a:chOff x="-215900" y="-139700"/>
            <a:chExt cx="12344400" cy="5448300"/>
          </a:xfrm>
        </p:grpSpPr>
        <p:sp>
          <p:nvSpPr>
            <p:cNvPr id="66" name="Shape 66"/>
            <p:cNvSpPr/>
            <p:nvPr/>
          </p:nvSpPr>
          <p:spPr>
            <a:xfrm>
              <a:off x="0" y="0"/>
              <a:ext cx="11912600" cy="4889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pPr>
            </a:p>
          </p:txBody>
        </p:sp>
        <p:pic>
          <p:nvPicPr>
            <p:cNvPr id="65" name="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15900" y="-139700"/>
              <a:ext cx="12344400" cy="5448300"/>
            </a:xfrm>
            <a:prstGeom prst="rect">
              <a:avLst/>
            </a:prstGeom>
            <a:effectLst/>
          </p:spPr>
        </p:pic>
      </p:grpSp>
      <p:sp>
        <p:nvSpPr>
          <p:cNvPr id="68" name="Shape 68"/>
          <p:cNvSpPr/>
          <p:nvPr>
            <p:ph type="title"/>
          </p:nvPr>
        </p:nvSpPr>
        <p:spPr>
          <a:xfrm>
            <a:off x="1041400" y="6324600"/>
            <a:ext cx="10922000" cy="15113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041400" y="7823200"/>
            <a:ext cx="10922000" cy="1244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6308884" y="9321800"/>
            <a:ext cx="374334" cy="4191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A0825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0"/>
          <p:cNvGrpSpPr/>
          <p:nvPr/>
        </p:nvGrpSpPr>
        <p:grpSpPr>
          <a:xfrm>
            <a:off x="495300" y="444500"/>
            <a:ext cx="12014200" cy="8877300"/>
            <a:chOff x="0" y="0"/>
            <a:chExt cx="12014200" cy="8877300"/>
          </a:xfrm>
        </p:grpSpPr>
        <p:pic>
          <p:nvPicPr>
            <p:cNvPr id="72" name="stockbook-line-brown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stockbook-line-brown-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stockbook-line-brown-3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7602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stockbook-line-brown-4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stockbook-line-brown-5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760200" y="254000"/>
              <a:ext cx="254000" cy="836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stockbook-line-brown-6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stockbook-line-brown-7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000" y="86233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stockbook-line-brown-8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60200" y="86233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3" name="Group 83"/>
          <p:cNvGrpSpPr/>
          <p:nvPr/>
        </p:nvGrpSpPr>
        <p:grpSpPr>
          <a:xfrm>
            <a:off x="330200" y="863600"/>
            <a:ext cx="12344400" cy="5448300"/>
            <a:chOff x="-215900" y="-139700"/>
            <a:chExt cx="12344400" cy="5448300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11912600" cy="4889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28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pPr>
            </a:p>
          </p:txBody>
        </p:sp>
        <p:pic>
          <p:nvPicPr>
            <p:cNvPr id="81" name="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15900" y="-139700"/>
              <a:ext cx="12344400" cy="5448300"/>
            </a:xfrm>
            <a:prstGeom prst="rect">
              <a:avLst/>
            </a:prstGeom>
            <a:effectLst/>
          </p:spPr>
        </p:pic>
      </p:grpSp>
      <p:sp>
        <p:nvSpPr>
          <p:cNvPr id="84" name="Shape 84"/>
          <p:cNvSpPr/>
          <p:nvPr>
            <p:ph type="title"/>
          </p:nvPr>
        </p:nvSpPr>
        <p:spPr>
          <a:xfrm>
            <a:off x="1041400" y="6324600"/>
            <a:ext cx="10922000" cy="15113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59165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1041400" y="7823200"/>
            <a:ext cx="10922000" cy="1244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8E817C"/>
              </a:solidFill>
              <a:effectLst>
                <a:outerShdw sx="100000" sy="100000" kx="0" ky="0" algn="b" rotWithShape="0" blurRad="12700" dist="12700" dir="162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8E817C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08884" y="9321800"/>
            <a:ext cx="374334" cy="4191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A0825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Layout" Target="../slideLayouts/slideLayout1.xml"/><Relationship Id="rId12" Type="http://schemas.openxmlformats.org/officeDocument/2006/relationships/slideLayout" Target="../slideLayouts/slideLayout2.xml"/><Relationship Id="rId13" Type="http://schemas.openxmlformats.org/officeDocument/2006/relationships/slideLayout" Target="../slideLayouts/slideLayout3.xml"/><Relationship Id="rId14" Type="http://schemas.openxmlformats.org/officeDocument/2006/relationships/slideLayout" Target="../slideLayouts/slideLayout4.xml"/><Relationship Id="rId15" Type="http://schemas.openxmlformats.org/officeDocument/2006/relationships/slideLayout" Target="../slideLayouts/slideLayout5.xml"/><Relationship Id="rId16" Type="http://schemas.openxmlformats.org/officeDocument/2006/relationships/slideLayout" Target="../slideLayouts/slideLayout6.xml"/><Relationship Id="rId17" Type="http://schemas.openxmlformats.org/officeDocument/2006/relationships/slideLayout" Target="../slideLayouts/slideLayout7.xml"/><Relationship Id="rId18" Type="http://schemas.openxmlformats.org/officeDocument/2006/relationships/slideLayout" Target="../slideLayouts/slideLayout8.xml"/><Relationship Id="rId1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15.xml"/><Relationship Id="rId26" Type="http://schemas.openxmlformats.org/officeDocument/2006/relationships/slideLayout" Target="../slideLayouts/slideLayout16.xml"/><Relationship Id="rId27" Type="http://schemas.openxmlformats.org/officeDocument/2006/relationships/slideLayout" Target="../slideLayouts/slideLayout17.xml"/><Relationship Id="rId28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3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495300" y="444500"/>
            <a:ext cx="12014200" cy="8890000"/>
            <a:chOff x="0" y="0"/>
            <a:chExt cx="12014200" cy="8890000"/>
          </a:xfrm>
        </p:grpSpPr>
        <p:pic>
          <p:nvPicPr>
            <p:cNvPr id="2" name="stockbook-line-blue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stockbook-line-blue-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760200" y="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stockbook-line-blue-4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stockbook-line-blue-5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760200" y="254000"/>
              <a:ext cx="254000" cy="838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stockbook-line-blue-6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86360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stockbook-line-blue-2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4000" y="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stockbook-line-blue-7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000" y="8636000"/>
              <a:ext cx="115062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stockbook-line-blue-8.png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760200" y="8636000"/>
              <a:ext cx="254000" cy="25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Shape 11"/>
          <p:cNvSpPr/>
          <p:nvPr>
            <p:ph type="title"/>
          </p:nvPr>
        </p:nvSpPr>
        <p:spPr>
          <a:xfrm>
            <a:off x="1041400" y="533400"/>
            <a:ext cx="10922000" cy="220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041400" y="27940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One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Two</a:t>
            </a:r>
            <a:endParaRPr sz="3200">
              <a:solidFill>
                <a:srgbClr val="5852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Three</a:t>
            </a:r>
            <a:endParaRPr sz="3200">
              <a:solidFill>
                <a:srgbClr val="5852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Four</a:t>
            </a:r>
            <a:endParaRPr sz="3200">
              <a:solidFill>
                <a:srgbClr val="5852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11930064" y="482600"/>
            <a:ext cx="485776" cy="5588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3000">
                <a:solidFill>
                  <a:srgbClr val="754F33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67" r:id="rId29"/>
    <p:sldLayoutId id="2147483668" r:id="rId30"/>
    <p:sldLayoutId id="2147483669" r:id="rId31"/>
    <p:sldLayoutId id="2147483670" r:id="rId32"/>
    <p:sldLayoutId id="2147483671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77" r:id="rId39"/>
    <p:sldLayoutId id="2147483678" r:id="rId40"/>
    <p:sldLayoutId id="2147483679" r:id="rId41"/>
    <p:sldLayoutId id="2147483680" r:id="rId42"/>
    <p:sldLayoutId id="2147483681" r:id="rId43"/>
    <p:sldLayoutId id="2147483682" r:id="rId44"/>
    <p:sldLayoutId id="2147483683" r:id="rId45"/>
  </p:sldLayoutIdLst>
  <p:transition spd="med" advClick="1"/>
  <p:txStyles>
    <p:titleStyle>
      <a:lvl1pPr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754F33"/>
          </a:solidFill>
          <a:latin typeface="+mn-lt"/>
          <a:ea typeface="+mn-ea"/>
          <a:cs typeface="+mn-cs"/>
          <a:sym typeface="Hoefler Text"/>
        </a:defRPr>
      </a:lvl9pPr>
    </p:titleStyle>
    <p:bodyStyle>
      <a:lvl1pPr marL="4572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1pPr>
      <a:lvl2pPr marL="9017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2pPr>
      <a:lvl3pPr marL="13462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3pPr>
      <a:lvl4pPr marL="17907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4pPr>
      <a:lvl5pPr marL="22352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5pPr>
      <a:lvl6pPr marL="26797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6pPr>
      <a:lvl7pPr marL="31242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7pPr>
      <a:lvl8pPr marL="35687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8pPr>
      <a:lvl9pPr marL="4013200" indent="-457200" defTabSz="584200">
        <a:spcBef>
          <a:spcPts val="3200"/>
        </a:spcBef>
        <a:buSzPct val="80000"/>
        <a:buFont typeface="Zapf Dingbats"/>
        <a:buChar char="❖"/>
        <a:defRPr sz="3200">
          <a:solidFill>
            <a:srgbClr val="58524B"/>
          </a:solidFill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30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tif"/><Relationship Id="rId4" Type="http://schemas.openxmlformats.org/officeDocument/2006/relationships/hyperlink" Target="http://ukzambians.co.uk/home/wp-content/uploads/2013/07/factpath1.gif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Relationship Id="rId4" Type="http://schemas.openxmlformats.org/officeDocument/2006/relationships/hyperlink" Target="http://www.asknature.org/strategy/1d00d97a206855365c038d57832ebafa#.UxeAAdzrP7U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softpedia.com/news/How-Does-Blue-or-Green-Eyes-Emerge-42924.shtml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4" Type="http://schemas.openxmlformats.org/officeDocument/2006/relationships/image" Target="../media/image24.png"/><Relationship Id="rId5" Type="http://schemas.openxmlformats.org/officeDocument/2006/relationships/image" Target="../media/image6.jpeg"/><Relationship Id="rId6" Type="http://schemas.openxmlformats.org/officeDocument/2006/relationships/image" Target="../media/image25.png"/><Relationship Id="rId7" Type="http://schemas.openxmlformats.org/officeDocument/2006/relationships/hyperlink" Target="http://www.damnyouautocorrect.com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hyperlink" Target="http://wiki.cstl.semo.edu/agathman/Print.aspx?Page=Prokaryotic%20Gene%20Regulation%20Powerpoint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Next time: the logic of “there must be an alternative” is still way challenging for students</a:t>
            </a:r>
            <a:endParaRPr sz="32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Used example: should I conclude April Fool’s joke if all students are wearing bright green hats with pink tassels?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Should I conclude if all students come in with clothes on?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Why/why not? b/c one is NOTABLE b/c there was many alternatives. One is NOT notable, b/c relatively speaking, no alternative</a:t>
            </a:r>
          </a:p>
        </p:txBody>
      </p:sp>
      <p:sp>
        <p:nvSpPr>
          <p:cNvPr id="245" name="Shape 245"/>
          <p:cNvSpPr/>
          <p:nvPr>
            <p:ph type="sldNum" sz="quarter" idx="2"/>
          </p:nvPr>
        </p:nvSpPr>
        <p:spPr>
          <a:xfrm>
            <a:off x="12043600" y="482600"/>
            <a:ext cx="258700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2032000" y="406400"/>
            <a:ext cx="9575800" cy="11176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754F33"/>
                </a:solidFill>
              </a:rPr>
              <a:t>Seeing eyes</a:t>
            </a:r>
          </a:p>
        </p:txBody>
      </p:sp>
      <p:pic>
        <p:nvPicPr>
          <p:cNvPr id="305" name="blue_ey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1100" y="1560945"/>
            <a:ext cx="9906000" cy="6033655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306" name="Shape 3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xfrm>
            <a:off x="1270000" y="2032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Terminology &amp; eyes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xfrm>
            <a:off x="304800" y="2400300"/>
            <a:ext cx="12560300" cy="32893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What is the MEANING of ‘brown eyes are </a:t>
            </a:r>
            <a:r>
              <a:rPr i="1" sz="3600">
                <a:solidFill>
                  <a:srgbClr val="FFFFFF"/>
                </a:solidFill>
              </a:rPr>
              <a:t>dominant’</a:t>
            </a:r>
            <a:r>
              <a:rPr sz="3600">
                <a:solidFill>
                  <a:srgbClr val="FFFFFF"/>
                </a:solidFill>
              </a:rPr>
              <a:t>?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Why should that be so? What do brown alleles got that blue do not?</a:t>
            </a:r>
          </a:p>
        </p:txBody>
      </p:sp>
      <p:sp>
        <p:nvSpPr>
          <p:cNvPr id="312" name="Shape 312"/>
          <p:cNvSpPr/>
          <p:nvPr>
            <p:ph type="sldNum" sz="quarter" idx="2"/>
          </p:nvPr>
        </p:nvSpPr>
        <p:spPr>
          <a:xfrm>
            <a:off x="12427426" y="12700"/>
            <a:ext cx="544209" cy="673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600">
                <a:solidFill>
                  <a:srgbClr val="DBFEFC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xfrm>
            <a:off x="1041400" y="533400"/>
            <a:ext cx="10922000" cy="120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Making brown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xfrm>
            <a:off x="673100" y="2057400"/>
            <a:ext cx="4089400" cy="4203700"/>
          </a:xfrm>
          <a:prstGeom prst="rect">
            <a:avLst/>
          </a:prstGeom>
        </p:spPr>
        <p:txBody>
          <a:bodyPr/>
          <a:lstStyle/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8524B"/>
                </a:solidFill>
              </a:rPr>
              <a:t>Vesicles produce, contain pigment</a:t>
            </a:r>
            <a:endParaRPr sz="2400">
              <a:solidFill>
                <a:srgbClr val="58524B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8524B"/>
                </a:solidFill>
              </a:rPr>
              <a:t>Pheos produce yellow/red pigment</a:t>
            </a:r>
            <a:endParaRPr sz="2400">
              <a:solidFill>
                <a:srgbClr val="58524B"/>
              </a:solidFill>
            </a:endParaRPr>
          </a:p>
          <a:p>
            <a:pPr lvl="0" marL="342900" indent="-3429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8524B"/>
                </a:solidFill>
              </a:rPr>
              <a:t>Eus lead to browns/blacks</a:t>
            </a:r>
          </a:p>
        </p:txBody>
      </p:sp>
      <p:sp>
        <p:nvSpPr>
          <p:cNvPr id="318" name="Shape 318"/>
          <p:cNvSpPr/>
          <p:nvPr>
            <p:ph type="sldNum" sz="quarter" idx="2"/>
          </p:nvPr>
        </p:nvSpPr>
        <p:spPr>
          <a:xfrm>
            <a:off x="11930064" y="4826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  <p:pic>
        <p:nvPicPr>
          <p:cNvPr id="319" name="Melanosom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2095500"/>
            <a:ext cx="7670800" cy="53721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5892799" y="5257800"/>
            <a:ext cx="1536701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0800">
            <a:solidFill>
              <a:srgbClr val="ED270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FFFFFF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pPr>
          </a:p>
        </p:txBody>
      </p:sp>
      <p:sp>
        <p:nvSpPr>
          <p:cNvPr id="321" name="Shape 321"/>
          <p:cNvSpPr/>
          <p:nvPr/>
        </p:nvSpPr>
        <p:spPr>
          <a:xfrm>
            <a:off x="597684" y="8096250"/>
            <a:ext cx="10287001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34D"/>
                </a:solidFill>
              </a:rPr>
              <a:t>Source: “Human pigmentation genetics: the difference is only skin deep”</a:t>
            </a:r>
            <a:endParaRPr sz="2400">
              <a:solidFill>
                <a:srgbClr val="59534D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34D"/>
                </a:solidFill>
              </a:rPr>
              <a:t>R. A. Sturm, N. F. Box &amp; M. Ramsay</a:t>
            </a:r>
            <a:endParaRPr sz="2400">
              <a:solidFill>
                <a:srgbClr val="59534D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59534D"/>
                </a:solidFill>
              </a:rPr>
              <a:t>BioEssays</a:t>
            </a:r>
            <a:r>
              <a:rPr sz="2400">
                <a:solidFill>
                  <a:srgbClr val="59534D"/>
                </a:solidFill>
              </a:rPr>
              <a:t> 20:712- 721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Details, details</a:t>
            </a:r>
          </a:p>
        </p:txBody>
      </p:sp>
      <p:sp>
        <p:nvSpPr>
          <p:cNvPr id="326" name="Shape 326"/>
          <p:cNvSpPr/>
          <p:nvPr>
            <p:ph type="sldNum" sz="quarter" idx="2"/>
          </p:nvPr>
        </p:nvSpPr>
        <p:spPr>
          <a:xfrm>
            <a:off x="11979148" y="520700"/>
            <a:ext cx="413005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  <p:pic>
        <p:nvPicPr>
          <p:cNvPr id="32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2600" y="2388455"/>
            <a:ext cx="6959600" cy="557530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>
            <a:hlinkClick r:id="rId4" invalidUrl="" action="" tgtFrame="" tooltip="" history="1" highlightClick="0" endSnd="0"/>
          </p:cNvPr>
          <p:cNvSpPr/>
          <p:nvPr/>
        </p:nvSpPr>
        <p:spPr>
          <a:xfrm>
            <a:off x="5237386" y="8776519"/>
            <a:ext cx="708294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u="sng">
                <a:solidFill>
                  <a:srgbClr val="0365C0"/>
                </a:solidFill>
                <a:hlinkClick r:id="rId4" invalidUrl="" action="" tgtFrame="" tooltip="" history="1" highlightClick="0" endSnd="0"/>
              </a:defRPr>
            </a:lvl1pPr>
          </a:lstStyle>
          <a:p>
            <a:pPr lvl="0">
              <a:defRPr u="none">
                <a:solidFill>
                  <a:srgbClr val="000000"/>
                </a:solidFill>
              </a:defRPr>
            </a:pPr>
            <a:r>
              <a:rPr u="sng">
                <a:solidFill>
                  <a:srgbClr val="0365C0"/>
                </a:solidFill>
                <a:hlinkClick r:id="rId4" invalidUrl="" action="" tgtFrame="" tooltip="" history="1" highlightClick="0" endSnd="0"/>
              </a:rPr>
              <a:t>http://ukzambians.co.uk/home/wp-content/uploads/2013/07/factpath1.gif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1041400" y="533400"/>
            <a:ext cx="10922000" cy="1409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Getting at the source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xfrm>
            <a:off x="774700" y="1435100"/>
            <a:ext cx="11239500" cy="607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Blue-eyed people have the same amino-acid specifying sequence for pigment production as brown-eyed.</a:t>
            </a:r>
            <a:endParaRPr sz="32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Humans have only </a:t>
            </a:r>
            <a:r>
              <a:rPr sz="3200" u="sng">
                <a:solidFill>
                  <a:srgbClr val="58524B"/>
                </a:solidFill>
              </a:rPr>
              <a:t>one</a:t>
            </a:r>
            <a:r>
              <a:rPr sz="3200">
                <a:solidFill>
                  <a:srgbClr val="58524B"/>
                </a:solidFill>
              </a:rPr>
              <a:t> primary pigment production pathway that makes </a:t>
            </a:r>
            <a:r>
              <a:rPr b="1" sz="3200">
                <a:solidFill>
                  <a:srgbClr val="58524B"/>
                </a:solidFill>
              </a:rPr>
              <a:t>melanin</a:t>
            </a:r>
            <a:r>
              <a:rPr sz="3200">
                <a:solidFill>
                  <a:srgbClr val="58524B"/>
                </a:solidFill>
              </a:rPr>
              <a:t>, this colors hair, skin, eyes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In other words: the same pathway ‘browns’ eyes &amp; skin</a:t>
            </a:r>
            <a:endParaRPr sz="32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Are blue-eyed people albinos?</a:t>
            </a:r>
            <a:endParaRPr sz="32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ED2707"/>
                </a:solidFill>
              </a:rPr>
              <a:t>Possibilities, please</a:t>
            </a:r>
          </a:p>
        </p:txBody>
      </p:sp>
      <p:sp>
        <p:nvSpPr>
          <p:cNvPr id="334" name="Shape 334"/>
          <p:cNvSpPr/>
          <p:nvPr>
            <p:ph type="sldNum" sz="quarter" idx="2"/>
          </p:nvPr>
        </p:nvSpPr>
        <p:spPr>
          <a:xfrm>
            <a:off x="11930064" y="4826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  <p:sp>
        <p:nvSpPr>
          <p:cNvPr id="335" name="Shape 335"/>
          <p:cNvSpPr/>
          <p:nvPr/>
        </p:nvSpPr>
        <p:spPr>
          <a:xfrm>
            <a:off x="889779" y="8191500"/>
            <a:ext cx="106172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42894"/>
                </a:solidFill>
              </a:rPr>
              <a:t>If it’s not in the </a:t>
            </a:r>
            <a:r>
              <a:rPr sz="3800" u="sng">
                <a:solidFill>
                  <a:srgbClr val="742894"/>
                </a:solidFill>
              </a:rPr>
              <a:t>coding</a:t>
            </a:r>
            <a:r>
              <a:rPr sz="3800">
                <a:solidFill>
                  <a:srgbClr val="742894"/>
                </a:solidFill>
              </a:rPr>
              <a:t> </a:t>
            </a:r>
            <a:r>
              <a:rPr sz="3800" u="sng">
                <a:solidFill>
                  <a:srgbClr val="742894"/>
                </a:solidFill>
              </a:rPr>
              <a:t>sequence</a:t>
            </a:r>
            <a:r>
              <a:rPr sz="3800">
                <a:solidFill>
                  <a:srgbClr val="742894"/>
                </a:solidFill>
              </a:rPr>
              <a:t>, then...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xfrm>
            <a:off x="1041400" y="533400"/>
            <a:ext cx="10922000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Back to birthday cakes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xfrm>
            <a:off x="927100" y="4483100"/>
            <a:ext cx="11264900" cy="4330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A ‘gene’ is…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instructions for </a:t>
            </a:r>
            <a:r>
              <a:rPr b="1" sz="3200">
                <a:solidFill>
                  <a:srgbClr val="58524B"/>
                </a:solidFill>
              </a:rPr>
              <a:t>what</a:t>
            </a:r>
            <a:r>
              <a:rPr sz="3200">
                <a:solidFill>
                  <a:srgbClr val="58524B"/>
                </a:solidFill>
              </a:rPr>
              <a:t> to make (‘coding sequence’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instructions about </a:t>
            </a:r>
            <a:r>
              <a:rPr sz="3200" u="sng">
                <a:solidFill>
                  <a:srgbClr val="58524B"/>
                </a:solidFill>
              </a:rPr>
              <a:t>where</a:t>
            </a:r>
            <a:r>
              <a:rPr sz="3200">
                <a:solidFill>
                  <a:srgbClr val="58524B"/>
                </a:solidFill>
              </a:rPr>
              <a:t>, </a:t>
            </a:r>
            <a:r>
              <a:rPr sz="3200" u="sng">
                <a:solidFill>
                  <a:srgbClr val="58524B"/>
                </a:solidFill>
              </a:rPr>
              <a:t>when</a:t>
            </a:r>
            <a:r>
              <a:rPr sz="3200">
                <a:solidFill>
                  <a:srgbClr val="58524B"/>
                </a:solidFill>
              </a:rPr>
              <a:t>, </a:t>
            </a:r>
            <a:r>
              <a:rPr sz="3200" u="sng">
                <a:solidFill>
                  <a:srgbClr val="58524B"/>
                </a:solidFill>
              </a:rPr>
              <a:t>how</a:t>
            </a:r>
            <a:r>
              <a:rPr sz="3200">
                <a:solidFill>
                  <a:srgbClr val="58524B"/>
                </a:solidFill>
              </a:rPr>
              <a:t> </a:t>
            </a:r>
            <a:r>
              <a:rPr sz="3200" u="sng">
                <a:solidFill>
                  <a:srgbClr val="58524B"/>
                </a:solidFill>
              </a:rPr>
              <a:t>much</a:t>
            </a:r>
            <a:r>
              <a:rPr sz="3200">
                <a:solidFill>
                  <a:srgbClr val="58524B"/>
                </a:solidFill>
              </a:rPr>
              <a:t> to make (specified by the </a:t>
            </a:r>
            <a:r>
              <a:rPr i="1" sz="3200">
                <a:solidFill>
                  <a:srgbClr val="58524B"/>
                </a:solidFill>
              </a:rPr>
              <a:t>regulatory</a:t>
            </a:r>
            <a:r>
              <a:rPr sz="3200">
                <a:solidFill>
                  <a:srgbClr val="58524B"/>
                </a:solidFill>
              </a:rPr>
              <a:t> </a:t>
            </a:r>
            <a:r>
              <a:rPr i="1" sz="3200">
                <a:solidFill>
                  <a:srgbClr val="58524B"/>
                </a:solidFill>
              </a:rPr>
              <a:t>regions</a:t>
            </a:r>
            <a:r>
              <a:rPr sz="3200">
                <a:solidFill>
                  <a:srgbClr val="58524B"/>
                </a:solidFill>
              </a:rPr>
              <a:t>)</a:t>
            </a:r>
            <a:endParaRPr sz="32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Changes in </a:t>
            </a:r>
            <a:r>
              <a:rPr b="1" sz="3200">
                <a:solidFill>
                  <a:srgbClr val="58524B"/>
                </a:solidFill>
              </a:rPr>
              <a:t>any</a:t>
            </a:r>
            <a:r>
              <a:rPr i="1" sz="3200">
                <a:solidFill>
                  <a:srgbClr val="58524B"/>
                </a:solidFill>
              </a:rPr>
              <a:t> </a:t>
            </a:r>
            <a:r>
              <a:rPr sz="3200">
                <a:solidFill>
                  <a:srgbClr val="58524B"/>
                </a:solidFill>
              </a:rPr>
              <a:t>of these</a:t>
            </a:r>
            <a:r>
              <a:rPr i="1" sz="3200">
                <a:solidFill>
                  <a:srgbClr val="58524B"/>
                </a:solidFill>
              </a:rPr>
              <a:t> </a:t>
            </a:r>
            <a:r>
              <a:rPr sz="3200">
                <a:solidFill>
                  <a:srgbClr val="58524B"/>
                </a:solidFill>
              </a:rPr>
              <a:t>can give rise to changes in appearance--</a:t>
            </a:r>
            <a:r>
              <a:rPr sz="3200" u="sng">
                <a:solidFill>
                  <a:srgbClr val="58524B"/>
                </a:solidFill>
              </a:rPr>
              <a:t>phenotype</a:t>
            </a:r>
          </a:p>
        </p:txBody>
      </p:sp>
      <p:sp>
        <p:nvSpPr>
          <p:cNvPr id="339" name="Shape 339"/>
          <p:cNvSpPr/>
          <p:nvPr>
            <p:ph type="sldNum" sz="quarter" idx="2"/>
          </p:nvPr>
        </p:nvSpPr>
        <p:spPr>
          <a:xfrm>
            <a:off x="11930064" y="4826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  <p:grpSp>
        <p:nvGrpSpPr>
          <p:cNvPr id="348" name="Group 348"/>
          <p:cNvGrpSpPr/>
          <p:nvPr/>
        </p:nvGrpSpPr>
        <p:grpSpPr>
          <a:xfrm>
            <a:off x="2032000" y="1543050"/>
            <a:ext cx="9575800" cy="2875273"/>
            <a:chOff x="0" y="0"/>
            <a:chExt cx="9575800" cy="2875272"/>
          </a:xfrm>
        </p:grpSpPr>
        <p:sp>
          <p:nvSpPr>
            <p:cNvPr id="340" name="Shape 340"/>
            <p:cNvSpPr/>
            <p:nvPr/>
          </p:nvSpPr>
          <p:spPr>
            <a:xfrm flipH="1" flipV="1">
              <a:off x="0" y="2089370"/>
              <a:ext cx="9575800" cy="25181"/>
            </a:xfrm>
            <a:prstGeom prst="line">
              <a:avLst/>
            </a:prstGeom>
            <a:noFill/>
            <a:ln w="101600" cap="flat">
              <a:solidFill>
                <a:srgbClr val="1EAA3B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88900" y="1479550"/>
              <a:ext cx="1270000" cy="1270000"/>
            </a:xfrm>
            <a:prstGeom prst="roundRect">
              <a:avLst>
                <a:gd name="adj" fmla="val 15000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6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rPr>
                <a:t>eyes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1816100" y="1220441"/>
              <a:ext cx="1560630" cy="165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6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rPr>
                <a:t>skin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241176" y="369541"/>
              <a:ext cx="2431086" cy="838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D44BE"/>
                  </a:solidFill>
                </a:rPr>
                <a:t>Controls</a:t>
              </a:r>
              <a:endParaRPr sz="2400">
                <a:solidFill>
                  <a:srgbClr val="2D44BE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D44BE"/>
                  </a:solidFill>
                </a:rPr>
                <a:t>‘regulatory region’</a:t>
              </a:r>
            </a:p>
          </p:txBody>
        </p:sp>
        <p:sp>
          <p:nvSpPr>
            <p:cNvPr id="344" name="Shape 344"/>
            <p:cNvSpPr/>
            <p:nvPr/>
          </p:nvSpPr>
          <p:spPr>
            <a:xfrm>
              <a:off x="5163361" y="1092200"/>
              <a:ext cx="283890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D44BE"/>
                  </a:solidFill>
                </a:rPr>
                <a:t>Product instructions</a:t>
              </a:r>
              <a:endParaRPr sz="2400">
                <a:solidFill>
                  <a:srgbClr val="2D44BE"/>
                </a:solidFill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D44BE"/>
                  </a:solidFill>
                </a:rPr>
                <a:t>‘coding sequence’</a:t>
              </a:r>
            </a:p>
          </p:txBody>
        </p:sp>
        <p:sp>
          <p:nvSpPr>
            <p:cNvPr id="345" name="Shape 345"/>
            <p:cNvSpPr/>
            <p:nvPr/>
          </p:nvSpPr>
          <p:spPr>
            <a:xfrm>
              <a:off x="3949700" y="1924050"/>
              <a:ext cx="4787900" cy="393700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46" name="Shape 346"/>
            <p:cNvSpPr/>
            <p:nvPr/>
          </p:nvSpPr>
          <p:spPr>
            <a:xfrm>
              <a:off x="3467100" y="412750"/>
              <a:ext cx="1270000" cy="1270000"/>
            </a:xfrm>
            <a:prstGeom prst="wedgeEllipseCallout">
              <a:avLst>
                <a:gd name="adj1" fmla="val -68000"/>
                <a:gd name="adj2" fmla="val 80000"/>
              </a:avLst>
            </a:prstGeom>
            <a:solidFill>
              <a:srgbClr val="44A038"/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3600">
                  <a:solidFill>
                    <a:srgbClr val="FFFFFF"/>
                  </a:solidFill>
                  <a:effectLst>
                    <a:outerShdw sx="100000" sy="100000" kx="0" ky="0" algn="b" rotWithShape="0" blurRad="12700" dist="12700" dir="16200000">
                      <a:srgbClr val="000000"/>
                    </a:outerShdw>
                  </a:effectLst>
                </a:rPr>
                <a:t>Go!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3417371" y="0"/>
              <a:ext cx="1351485" cy="469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2D44BE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2D44BE"/>
                  </a:solidFill>
                </a:rPr>
                <a:t>Promoter</a:t>
              </a:r>
            </a:p>
          </p:txBody>
        </p:sp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xfrm>
            <a:off x="1041400" y="1574800"/>
            <a:ext cx="10922000" cy="5219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EFDBD5"/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How do blue-eyed freaks of nature arise?</a:t>
            </a:r>
            <a:endParaRPr sz="8000">
              <a:solidFill>
                <a:srgbClr val="EFDBD5"/>
              </a:solidFill>
              <a:effectLst>
                <a:outerShdw sx="100000" sy="100000" kx="0" ky="0" algn="b" rotWithShape="0" blurRad="25400" dist="12700" dir="162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8000">
              <a:solidFill>
                <a:srgbClr val="EFDBD5"/>
              </a:solidFill>
              <a:effectLst>
                <a:outerShdw sx="100000" sy="100000" kx="0" ky="0" algn="b" rotWithShape="0" blurRad="25400" dist="12700" dir="162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i="1" sz="8000">
                <a:solidFill>
                  <a:srgbClr val="EFDBD5"/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does it keep happening?!?</a:t>
            </a:r>
          </a:p>
        </p:txBody>
      </p:sp>
      <p:sp>
        <p:nvSpPr>
          <p:cNvPr id="353" name="Shape 353"/>
          <p:cNvSpPr/>
          <p:nvPr>
            <p:ph type="sldNum" sz="quarter" idx="2"/>
          </p:nvPr>
        </p:nvSpPr>
        <p:spPr>
          <a:xfrm>
            <a:off x="11891964" y="5842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A08259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What color is blue?</a:t>
            </a:r>
          </a:p>
        </p:txBody>
      </p:sp>
      <p:sp>
        <p:nvSpPr>
          <p:cNvPr id="358" name="Shape 3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Brown is brown</a:t>
            </a:r>
            <a:endParaRPr sz="32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Blue is not blue</a:t>
            </a:r>
          </a:p>
        </p:txBody>
      </p:sp>
      <p:sp>
        <p:nvSpPr>
          <p:cNvPr id="359" name="Shape 359"/>
          <p:cNvSpPr/>
          <p:nvPr>
            <p:ph type="sldNum" sz="quarter" idx="2"/>
          </p:nvPr>
        </p:nvSpPr>
        <p:spPr>
          <a:xfrm>
            <a:off x="11958828" y="482600"/>
            <a:ext cx="428245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  <p:pic>
        <p:nvPicPr>
          <p:cNvPr id="360" name="bolboreta9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9156" y="3698159"/>
            <a:ext cx="6068631" cy="3906682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4062946" y="9332864"/>
            <a:ext cx="856267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u="sng">
                <a:solidFill>
                  <a:srgbClr val="0365C0"/>
                </a:solidFill>
                <a:hlinkClick r:id="rId4" invalidUrl="" action="" tgtFrame="" tooltip="" history="1" highlightClick="0" endSnd="0"/>
              </a:defRPr>
            </a:lvl1pPr>
          </a:lstStyle>
          <a:p>
            <a:pPr lvl="0">
              <a:defRPr u="none">
                <a:solidFill>
                  <a:srgbClr val="000000"/>
                </a:solidFill>
              </a:defRPr>
            </a:pPr>
            <a:r>
              <a:rPr u="sng">
                <a:solidFill>
                  <a:srgbClr val="0365C0"/>
                </a:solidFill>
                <a:hlinkClick r:id="rId4" invalidUrl="" action="" tgtFrame="" tooltip="" history="1" highlightClick="0" endSnd="0"/>
              </a:rPr>
              <a:t>http://www.asknature.org/strategy/1d00d97a206855365c038d57832ebafa#.UxeAAdzrP7U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type="sldNum" sz="quarter" idx="2"/>
          </p:nvPr>
        </p:nvSpPr>
        <p:spPr>
          <a:xfrm>
            <a:off x="11942445" y="482600"/>
            <a:ext cx="461007" cy="533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754F33"/>
                </a:solidFill>
              </a:rPr>
            </a:fld>
          </a:p>
        </p:txBody>
      </p:sp>
      <p:sp>
        <p:nvSpPr>
          <p:cNvPr id="366" name="Shape 366"/>
          <p:cNvSpPr/>
          <p:nvPr>
            <p:ph type="title"/>
          </p:nvPr>
        </p:nvSpPr>
        <p:spPr>
          <a:xfrm>
            <a:off x="1041400" y="533400"/>
            <a:ext cx="10922000" cy="1155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Plagiarism?</a:t>
            </a:r>
          </a:p>
        </p:txBody>
      </p:sp>
      <p:sp>
        <p:nvSpPr>
          <p:cNvPr id="367" name="Shape 367"/>
          <p:cNvSpPr/>
          <p:nvPr>
            <p:ph type="body" idx="1"/>
          </p:nvPr>
        </p:nvSpPr>
        <p:spPr>
          <a:xfrm>
            <a:off x="1041400" y="1612900"/>
            <a:ext cx="10922000" cy="654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Assignment: what are the colors of the rainbow</a:t>
            </a:r>
            <a:endParaRPr sz="30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Finding: </a:t>
            </a:r>
            <a:r>
              <a:rPr i="1" sz="3000">
                <a:solidFill>
                  <a:srgbClr val="58524B"/>
                </a:solidFill>
              </a:rPr>
              <a:t>All 4 members</a:t>
            </a:r>
            <a:r>
              <a:rPr sz="3000">
                <a:solidFill>
                  <a:srgbClr val="58524B"/>
                </a:solidFill>
              </a:rPr>
              <a:t> of Team Awesome mis-spelled a word!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Sam: Violet-Blue-Gr</a:t>
            </a:r>
            <a:r>
              <a:rPr b="1" sz="3000" u="sng">
                <a:solidFill>
                  <a:srgbClr val="FF2D01"/>
                </a:solidFill>
              </a:rPr>
              <a:t>ii</a:t>
            </a:r>
            <a:r>
              <a:rPr sz="3000">
                <a:solidFill>
                  <a:srgbClr val="58524B"/>
                </a:solidFill>
              </a:rPr>
              <a:t>n-Yellow-Orange-Red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Sally: Violet-Blue-Green-Y</a:t>
            </a:r>
            <a:r>
              <a:rPr b="1" sz="3000" u="sng">
                <a:solidFill>
                  <a:srgbClr val="FF2D01"/>
                </a:solidFill>
              </a:rPr>
              <a:t>a</a:t>
            </a:r>
            <a:r>
              <a:rPr sz="3000">
                <a:solidFill>
                  <a:srgbClr val="58524B"/>
                </a:solidFill>
              </a:rPr>
              <a:t>llow-Orange-Red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Sarah: Violet-Bl</a:t>
            </a:r>
            <a:r>
              <a:rPr b="1" sz="3000" u="sng">
                <a:solidFill>
                  <a:srgbClr val="FF2D01"/>
                </a:solidFill>
              </a:rPr>
              <a:t>oo</a:t>
            </a:r>
            <a:r>
              <a:rPr sz="3000">
                <a:solidFill>
                  <a:srgbClr val="58524B"/>
                </a:solidFill>
              </a:rPr>
              <a:t>-Green-Yellow-Orange-Red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Solomon: Violet-Blue-Green-Yellow-Or</a:t>
            </a:r>
            <a:r>
              <a:rPr b="1" sz="3000" u="sng">
                <a:solidFill>
                  <a:srgbClr val="FF2D01"/>
                </a:solidFill>
              </a:rPr>
              <a:t>i</a:t>
            </a:r>
            <a:r>
              <a:rPr sz="3000">
                <a:solidFill>
                  <a:srgbClr val="58524B"/>
                </a:solidFill>
              </a:rPr>
              <a:t>nge-Red</a:t>
            </a:r>
            <a:endParaRPr sz="30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3000">
                <a:solidFill>
                  <a:srgbClr val="58524B"/>
                </a:solidFill>
              </a:rPr>
              <a:t>Did they plagiarize? </a:t>
            </a:r>
            <a:r>
              <a:rPr sz="3000">
                <a:solidFill>
                  <a:srgbClr val="58524B"/>
                </a:solidFill>
              </a:rPr>
              <a:t>What is the basis of your conclusion?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title"/>
          </p:nvPr>
        </p:nvSpPr>
        <p:spPr>
          <a:xfrm>
            <a:off x="1041400" y="533400"/>
            <a:ext cx="10922000" cy="1371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Ripped from the headlines</a:t>
            </a:r>
          </a:p>
        </p:txBody>
      </p:sp>
      <p:sp>
        <p:nvSpPr>
          <p:cNvPr id="372" name="Shape 372"/>
          <p:cNvSpPr/>
          <p:nvPr>
            <p:ph type="body" idx="1"/>
          </p:nvPr>
        </p:nvSpPr>
        <p:spPr>
          <a:xfrm>
            <a:off x="635000" y="5118100"/>
            <a:ext cx="11785600" cy="2120900"/>
          </a:xfrm>
          <a:prstGeom prst="rect">
            <a:avLst/>
          </a:prstGeom>
        </p:spPr>
        <p:txBody>
          <a:bodyPr/>
          <a:lstStyle/>
          <a:p>
            <a:pPr lvl="0" marL="428625" indent="-42862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Question: How is a change in DNA sequence that happened thousands of years ago similar to a mutation?</a:t>
            </a:r>
            <a:endParaRPr sz="3000">
              <a:solidFill>
                <a:srgbClr val="58524B"/>
              </a:solidFill>
            </a:endParaRPr>
          </a:p>
          <a:p>
            <a:pPr lvl="0" marL="428625" indent="-42862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How is it different?</a:t>
            </a:r>
          </a:p>
        </p:txBody>
      </p:sp>
      <p:sp>
        <p:nvSpPr>
          <p:cNvPr id="373" name="Shape 373"/>
          <p:cNvSpPr/>
          <p:nvPr>
            <p:ph type="sldNum" sz="quarter" idx="2"/>
          </p:nvPr>
        </p:nvSpPr>
        <p:spPr>
          <a:xfrm>
            <a:off x="11930064" y="4826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  <p:pic>
        <p:nvPicPr>
          <p:cNvPr id="374" name="TelegraphAr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" y="1864207"/>
            <a:ext cx="5410200" cy="3126894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5791200" y="7239000"/>
            <a:ext cx="6715609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  <a:defRPr sz="1800">
                <a:solidFill>
                  <a:srgbClr val="000000"/>
                </a:solidFill>
              </a:defRPr>
            </a:pPr>
            <a:r>
              <a:rPr b="1" sz="2000">
                <a:latin typeface="Times Roman"/>
                <a:ea typeface="Times Roman"/>
                <a:cs typeface="Times Roman"/>
                <a:sym typeface="Times Roman"/>
              </a:rPr>
              <a:t>Blue eye color in humans may be caused by a perfectly </a:t>
            </a:r>
            <a:endParaRPr sz="14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  <a:defRPr sz="1800">
                <a:solidFill>
                  <a:srgbClr val="000000"/>
                </a:solidFill>
              </a:defRPr>
            </a:pPr>
            <a:r>
              <a:rPr b="1" sz="2000">
                <a:latin typeface="Times Roman"/>
                <a:ea typeface="Times Roman"/>
                <a:cs typeface="Times Roman"/>
                <a:sym typeface="Times Roman"/>
              </a:rPr>
              <a:t>associated founder mutation in a </a:t>
            </a:r>
            <a:r>
              <a:rPr b="1" sz="2000" u="sng">
                <a:solidFill>
                  <a:srgbClr val="842EA8"/>
                </a:solidFill>
                <a:latin typeface="Times Roman"/>
                <a:ea typeface="Times Roman"/>
                <a:cs typeface="Times Roman"/>
                <a:sym typeface="Times Roman"/>
              </a:rPr>
              <a:t>regulatory</a:t>
            </a:r>
            <a:r>
              <a:rPr b="1" sz="2000">
                <a:latin typeface="Times Roman"/>
                <a:ea typeface="Times Roman"/>
                <a:cs typeface="Times Roman"/>
                <a:sym typeface="Times Roman"/>
              </a:rPr>
              <a:t> element located </a:t>
            </a:r>
            <a:endParaRPr sz="14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  <a:defRPr sz="1800">
                <a:solidFill>
                  <a:srgbClr val="000000"/>
                </a:solidFill>
              </a:defRPr>
            </a:pPr>
            <a:r>
              <a:rPr b="1" sz="2000">
                <a:latin typeface="Times Roman"/>
                <a:ea typeface="Times Roman"/>
                <a:cs typeface="Times Roman"/>
                <a:sym typeface="Times Roman"/>
              </a:rPr>
              <a:t>within the </a:t>
            </a:r>
            <a:r>
              <a:rPr b="1" i="1" sz="2000">
                <a:latin typeface="Times Roman"/>
                <a:ea typeface="Times Roman"/>
                <a:cs typeface="Times Roman"/>
                <a:sym typeface="Times Roman"/>
              </a:rPr>
              <a:t>HERC2</a:t>
            </a:r>
            <a:r>
              <a:rPr b="1" sz="2000">
                <a:latin typeface="Times Roman"/>
                <a:ea typeface="Times Roman"/>
                <a:cs typeface="Times Roman"/>
                <a:sym typeface="Times Roman"/>
              </a:rPr>
              <a:t> gene inhibiting </a:t>
            </a:r>
            <a:r>
              <a:rPr b="1" i="1" sz="2000">
                <a:latin typeface="Times Roman"/>
                <a:ea typeface="Times Roman"/>
                <a:cs typeface="Times Roman"/>
                <a:sym typeface="Times Roman"/>
              </a:rPr>
              <a:t>OCA2</a:t>
            </a:r>
            <a:r>
              <a:rPr b="1" sz="2000">
                <a:latin typeface="Times Roman"/>
                <a:ea typeface="Times Roman"/>
                <a:cs typeface="Times Roman"/>
                <a:sym typeface="Times Roman"/>
              </a:rPr>
              <a:t> expression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4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Times Roman"/>
                <a:ea typeface="Times Roman"/>
                <a:cs typeface="Times Roman"/>
                <a:sym typeface="Times Roman"/>
              </a:rPr>
              <a:t>Hans Eiberg · Jesper Troelsen · Mette Nielsen · </a:t>
            </a:r>
            <a:endParaRPr sz="14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Times Roman"/>
                <a:ea typeface="Times Roman"/>
                <a:cs typeface="Times Roman"/>
                <a:sym typeface="Times Roman"/>
              </a:rPr>
              <a:t>Annemette Mikkelsen · Jonas Mengel-From · </a:t>
            </a:r>
            <a:endParaRPr sz="14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  <a:defRPr sz="1800">
                <a:solidFill>
                  <a:srgbClr val="000000"/>
                </a:solidFill>
              </a:defRPr>
            </a:pPr>
            <a:r>
              <a:rPr b="1" sz="1200">
                <a:latin typeface="Times Roman"/>
                <a:ea typeface="Times Roman"/>
                <a:cs typeface="Times Roman"/>
                <a:sym typeface="Times Roman"/>
              </a:rPr>
              <a:t>Klaus W. Kjaer · Lars Hansen </a:t>
            </a:r>
            <a:endParaRPr sz="14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  <a:defRPr sz="1800">
                <a:solidFill>
                  <a:srgbClr val="000000"/>
                </a:solidFill>
              </a:defRPr>
            </a:pPr>
            <a:endParaRPr sz="1400">
              <a:latin typeface="Helvetica"/>
              <a:ea typeface="Helvetica"/>
              <a:cs typeface="Helvetica"/>
              <a:sym typeface="Helvetica"/>
            </a:endParaRPr>
          </a:p>
          <a:p>
            <a:pPr lvl="0" algn="l"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  <a:defRPr sz="1800">
                <a:solidFill>
                  <a:srgbClr val="000000"/>
                </a:solidFill>
              </a:defRPr>
            </a:pPr>
            <a:r>
              <a:rPr sz="1400">
                <a:latin typeface="Helvetica"/>
                <a:ea typeface="Helvetica"/>
                <a:cs typeface="Helvetica"/>
                <a:sym typeface="Helvetica"/>
              </a:rPr>
              <a:t>Human Genetics (2008) </a:t>
            </a:r>
            <a:r>
              <a:rPr b="1" sz="1400">
                <a:latin typeface="Helvetica"/>
                <a:ea typeface="Helvetica"/>
                <a:cs typeface="Helvetica"/>
                <a:sym typeface="Helvetica"/>
              </a:rPr>
              <a:t>123: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177-87</a:t>
            </a:r>
          </a:p>
        </p:txBody>
      </p:sp>
      <p:sp>
        <p:nvSpPr>
          <p:cNvPr id="376" name="Shape 376"/>
          <p:cNvSpPr/>
          <p:nvPr/>
        </p:nvSpPr>
        <p:spPr>
          <a:xfrm>
            <a:off x="756385" y="3702206"/>
            <a:ext cx="5431311" cy="445634"/>
          </a:xfrm>
          <a:prstGeom prst="roundRect">
            <a:avLst>
              <a:gd name="adj" fmla="val 42748"/>
            </a:avLst>
          </a:prstGeom>
          <a:ln w="50800">
            <a:solidFill>
              <a:srgbClr val="DD200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FFFFFF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5" grpId="1"/>
      <p:bldP build="whole" bldLvl="1" animBg="1" rev="0" advAuto="0" spid="376" grpId="2"/>
      <p:bldP build="whole" bldLvl="1" animBg="1" rev="0" advAuto="0" spid="37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A word on words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xfrm>
            <a:off x="1041400" y="2794000"/>
            <a:ext cx="11049000" cy="5143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58524B"/>
                </a:solidFill>
              </a:rPr>
              <a:t>DNA sequence</a:t>
            </a:r>
            <a:r>
              <a:rPr sz="3000">
                <a:solidFill>
                  <a:srgbClr val="58524B"/>
                </a:solidFill>
              </a:rPr>
              <a:t>: The exact series of bases in a given stretch of DNA. Examples might be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GGAGAGAGATCCTA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CCACACGATCGATCGATC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CTGCTGCTGAAAGAGAAA</a:t>
            </a:r>
            <a:endParaRPr sz="30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Amino acid sequence the same, but names the amino acids in a stretch of protein</a:t>
            </a:r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xfrm>
            <a:off x="11942445" y="482600"/>
            <a:ext cx="461007" cy="533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754F33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title"/>
          </p:nvPr>
        </p:nvSpPr>
        <p:spPr>
          <a:xfrm>
            <a:off x="1041400" y="533400"/>
            <a:ext cx="10922000" cy="1371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Provoking your thoughts</a:t>
            </a:r>
          </a:p>
        </p:txBody>
      </p:sp>
      <p:sp>
        <p:nvSpPr>
          <p:cNvPr id="381" name="Shape 381"/>
          <p:cNvSpPr/>
          <p:nvPr>
            <p:ph type="body" idx="1"/>
          </p:nvPr>
        </p:nvSpPr>
        <p:spPr>
          <a:xfrm>
            <a:off x="660400" y="1739900"/>
            <a:ext cx="11163300" cy="4318000"/>
          </a:xfrm>
          <a:prstGeom prst="rect">
            <a:avLst/>
          </a:prstGeom>
        </p:spPr>
        <p:txBody>
          <a:bodyPr/>
          <a:lstStyle/>
          <a:p>
            <a:pPr lvl="0" marL="428625" indent="-42862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Blue eyes arise from a DNA change that decreases creation of melanin in the </a:t>
            </a:r>
            <a:r>
              <a:rPr sz="3000" u="sng">
                <a:solidFill>
                  <a:srgbClr val="58524B"/>
                </a:solidFill>
              </a:rPr>
              <a:t>eye</a:t>
            </a:r>
            <a:r>
              <a:rPr sz="3000">
                <a:solidFill>
                  <a:srgbClr val="58524B"/>
                </a:solidFill>
              </a:rPr>
              <a:t> </a:t>
            </a:r>
            <a:r>
              <a:rPr i="1" sz="3000">
                <a:solidFill>
                  <a:srgbClr val="58524B"/>
                </a:solidFill>
              </a:rPr>
              <a:t>specifically</a:t>
            </a:r>
            <a:endParaRPr sz="3000">
              <a:solidFill>
                <a:srgbClr val="58524B"/>
              </a:solidFill>
            </a:endParaRPr>
          </a:p>
          <a:p>
            <a:pPr lvl="0" marL="428625" indent="-42862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Mutation appears identical in all blue-eyed folks, suggesting single origin</a:t>
            </a:r>
            <a:endParaRPr sz="3000">
              <a:solidFill>
                <a:srgbClr val="58524B"/>
              </a:solidFill>
            </a:endParaRPr>
          </a:p>
          <a:p>
            <a:pPr lvl="0" marL="428625" indent="-428625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On </a:t>
            </a:r>
            <a:r>
              <a:rPr sz="3000">
                <a:solidFill>
                  <a:srgbClr val="2A62DD"/>
                </a:solidFill>
                <a:hlinkClick r:id="rId2" invalidUrl="" action="" tgtFrame="" tooltip="" history="1" highlightClick="0" endSnd="0"/>
              </a:rPr>
              <a:t>green eyes</a:t>
            </a:r>
            <a:r>
              <a:rPr sz="3000">
                <a:solidFill>
                  <a:srgbClr val="58524B"/>
                </a:solidFill>
              </a:rPr>
              <a:t> --they are dominant to </a:t>
            </a:r>
            <a:r>
              <a:rPr i="1" sz="3000">
                <a:solidFill>
                  <a:srgbClr val="58524B"/>
                </a:solidFill>
              </a:rPr>
              <a:t>blue</a:t>
            </a:r>
          </a:p>
        </p:txBody>
      </p:sp>
      <p:sp>
        <p:nvSpPr>
          <p:cNvPr id="382" name="Shape 382"/>
          <p:cNvSpPr/>
          <p:nvPr>
            <p:ph type="sldNum" sz="quarter" idx="2"/>
          </p:nvPr>
        </p:nvSpPr>
        <p:spPr>
          <a:xfrm>
            <a:off x="11917108" y="482600"/>
            <a:ext cx="511684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E3BC">
                    <a:alpha val="85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E3BC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Of mice &amp; men</a:t>
            </a:r>
          </a:p>
        </p:txBody>
      </p:sp>
      <p:sp>
        <p:nvSpPr>
          <p:cNvPr id="385" name="Shape 3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AC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CACB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Variety is the spice of mice</a:t>
            </a:r>
          </a:p>
        </p:txBody>
      </p:sp>
      <p:sp>
        <p:nvSpPr>
          <p:cNvPr id="386" name="Shape 386"/>
          <p:cNvSpPr/>
          <p:nvPr>
            <p:ph type="sldNum" sz="quarter" idx="2"/>
          </p:nvPr>
        </p:nvSpPr>
        <p:spPr>
          <a:xfrm>
            <a:off x="11942764" y="5334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A08259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title"/>
          </p:nvPr>
        </p:nvSpPr>
        <p:spPr>
          <a:xfrm>
            <a:off x="1041400" y="533400"/>
            <a:ext cx="109220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How color is delivered</a:t>
            </a:r>
          </a:p>
        </p:txBody>
      </p:sp>
      <p:sp>
        <p:nvSpPr>
          <p:cNvPr id="389" name="Shape 389"/>
          <p:cNvSpPr/>
          <p:nvPr>
            <p:ph type="body" idx="1"/>
          </p:nvPr>
        </p:nvSpPr>
        <p:spPr>
          <a:xfrm>
            <a:off x="1054100" y="2641600"/>
            <a:ext cx="5016500" cy="5715000"/>
          </a:xfrm>
          <a:prstGeom prst="rect">
            <a:avLst/>
          </a:prstGeom>
        </p:spPr>
        <p:txBody>
          <a:bodyPr/>
          <a:lstStyle>
            <a:lvl1pPr marL="342900" indent="-342900">
              <a:defRPr sz="2400">
                <a:solidFill>
                  <a:srgbClr val="52524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2524E"/>
                </a:solidFill>
              </a:rPr>
              <a:t>In African populations, the melanosomes remain as singular heavily pigmented particles while in Asians and Europeans the melanosomes cluster in membrane bound organelles giving different skin complexions.</a:t>
            </a:r>
          </a:p>
        </p:txBody>
      </p:sp>
      <p:sp>
        <p:nvSpPr>
          <p:cNvPr id="390" name="Shape 390"/>
          <p:cNvSpPr/>
          <p:nvPr>
            <p:ph type="sldNum" sz="quarter" idx="2"/>
          </p:nvPr>
        </p:nvSpPr>
        <p:spPr>
          <a:xfrm>
            <a:off x="11930064" y="4826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  <p:pic>
        <p:nvPicPr>
          <p:cNvPr id="391" name="Snapz Pro XZZZpic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2552700"/>
            <a:ext cx="5346700" cy="4635500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392" name="Shape 392"/>
          <p:cNvSpPr/>
          <p:nvPr/>
        </p:nvSpPr>
        <p:spPr>
          <a:xfrm>
            <a:off x="597684" y="8096250"/>
            <a:ext cx="10287001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34D"/>
                </a:solidFill>
              </a:rPr>
              <a:t>Source: “Human pigmentation genetics: the difference is only skin deep”</a:t>
            </a:r>
            <a:endParaRPr sz="2400">
              <a:solidFill>
                <a:srgbClr val="59534D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9534D"/>
                </a:solidFill>
              </a:rPr>
              <a:t>R. A. Sturm, N. F. Box &amp; M. Ramsay</a:t>
            </a:r>
            <a:endParaRPr sz="2400">
              <a:solidFill>
                <a:srgbClr val="59534D"/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59534D"/>
                </a:solidFill>
              </a:rPr>
              <a:t>BioEssays</a:t>
            </a:r>
            <a:r>
              <a:rPr sz="2400">
                <a:solidFill>
                  <a:srgbClr val="59534D"/>
                </a:solidFill>
              </a:rPr>
              <a:t> 20:712- 721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F92">
                    <a:alpha val="85000"/>
                  </a:srgbClr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CF92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Why we look different</a:t>
            </a:r>
          </a:p>
        </p:txBody>
      </p:sp>
      <p:sp>
        <p:nvSpPr>
          <p:cNvPr id="252" name="Shape 2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AC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CACB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Yup, it’s ‘genes’</a:t>
            </a: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11942764" y="5334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A08259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1041400" y="660400"/>
            <a:ext cx="10922000" cy="4356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8000">
              <a:solidFill>
                <a:srgbClr val="FFCF92">
                  <a:alpha val="85000"/>
                </a:srgbClr>
              </a:solidFill>
              <a:effectLst>
                <a:outerShdw sx="100000" sy="100000" kx="0" ky="0" algn="b" rotWithShape="0" blurRad="25400" dist="12700" dir="162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i="1" sz="8000">
                <a:solidFill>
                  <a:srgbClr val="FFCF92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mutatis mutandis*</a:t>
            </a:r>
            <a:endParaRPr i="1" sz="8000">
              <a:solidFill>
                <a:srgbClr val="FFCF92">
                  <a:alpha val="85000"/>
                </a:srgbClr>
              </a:solidFill>
              <a:effectLst>
                <a:outerShdw sx="100000" sy="100000" kx="0" ky="0" algn="b" rotWithShape="0" blurRad="25400" dist="12700" dir="162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FFCF92">
                    <a:alpha val="85000"/>
                  </a:srgbClr>
                </a:solidFill>
                <a:effectLst>
                  <a:outerShdw sx="100000" sy="100000" kx="0" ky="0" algn="b" rotWithShape="0" blurRad="25400" dist="12700" dir="16200000">
                    <a:srgbClr val="000000"/>
                  </a:outerShdw>
                </a:effectLst>
              </a:rPr>
              <a:t>Whence blue eyes?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1041400" y="5092700"/>
            <a:ext cx="10922000" cy="1587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AC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CACB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What’s a ‘good’ gene? Where do new ones come from?</a:t>
            </a:r>
          </a:p>
        </p:txBody>
      </p:sp>
      <p:sp>
        <p:nvSpPr>
          <p:cNvPr id="257" name="Shape 257"/>
          <p:cNvSpPr/>
          <p:nvPr>
            <p:ph type="sldNum" sz="quarter" idx="2"/>
          </p:nvPr>
        </p:nvSpPr>
        <p:spPr>
          <a:xfrm>
            <a:off x="11942764" y="5334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A08259"/>
                </a:solidFill>
              </a:rPr>
            </a:fld>
          </a:p>
        </p:txBody>
      </p:sp>
      <p:sp>
        <p:nvSpPr>
          <p:cNvPr id="258" name="Shape 258"/>
          <p:cNvSpPr/>
          <p:nvPr/>
        </p:nvSpPr>
        <p:spPr>
          <a:xfrm>
            <a:off x="635787" y="8718550"/>
            <a:ext cx="94361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25B1A7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25B1A7"/>
                </a:solidFill>
                <a:effectLst>
                  <a:outerShdw sx="100000" sy="100000" kx="0" ky="0" algn="b" rotWithShape="0" blurRad="12700" dist="12700" dir="16200000">
                    <a:srgbClr val="000000"/>
                  </a:outerShdw>
                </a:effectLst>
              </a:rPr>
              <a:t>*According to dictionary.com: the necessary changes have been made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lanimal cell.jpg"/>
          <p:cNvPicPr/>
          <p:nvPr/>
        </p:nvPicPr>
        <p:blipFill>
          <a:blip r:embed="rId3">
            <a:extLst/>
          </a:blip>
          <a:srcRect l="0" t="34819" r="11861" b="29"/>
          <a:stretch>
            <a:fillRect/>
          </a:stretch>
        </p:blipFill>
        <p:spPr>
          <a:xfrm>
            <a:off x="731883" y="1536700"/>
            <a:ext cx="5935617" cy="6071619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1315764" y="472792"/>
            <a:ext cx="760432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9534D"/>
                </a:solidFill>
              </a:rPr>
              <a:t>Scaling &amp; words: </a:t>
            </a:r>
            <a:r>
              <a:rPr b="1" i="1" sz="4600">
                <a:solidFill>
                  <a:srgbClr val="5F327C"/>
                </a:solidFill>
              </a:rPr>
              <a:t>Familiarize</a:t>
            </a:r>
          </a:p>
        </p:txBody>
      </p:sp>
      <p:sp>
        <p:nvSpPr>
          <p:cNvPr id="262" name="Shape 262"/>
          <p:cNvSpPr/>
          <p:nvPr/>
        </p:nvSpPr>
        <p:spPr>
          <a:xfrm>
            <a:off x="6850508" y="1224279"/>
            <a:ext cx="5511801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2400"/>
              </a:spcBef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A </a:t>
            </a:r>
            <a:r>
              <a:rPr b="1" sz="2200">
                <a:solidFill>
                  <a:srgbClr val="59534D"/>
                </a:solidFill>
              </a:rPr>
              <a:t>gene</a:t>
            </a:r>
            <a:r>
              <a:rPr sz="2200">
                <a:solidFill>
                  <a:srgbClr val="59534D"/>
                </a:solidFill>
              </a:rPr>
              <a:t> is ~1,000-100,000 </a:t>
            </a:r>
            <a:r>
              <a:rPr b="1" sz="2200">
                <a:solidFill>
                  <a:srgbClr val="59534D"/>
                </a:solidFill>
              </a:rPr>
              <a:t>basepairs*</a:t>
            </a:r>
            <a:endParaRPr b="1" sz="2200">
              <a:solidFill>
                <a:srgbClr val="59534D"/>
              </a:solidFill>
            </a:endParaRPr>
          </a:p>
          <a:p>
            <a:pPr lvl="0" algn="l">
              <a:spcBef>
                <a:spcPts val="2400"/>
              </a:spcBef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An </a:t>
            </a:r>
            <a:r>
              <a:rPr b="1" sz="2200">
                <a:solidFill>
                  <a:srgbClr val="59534D"/>
                </a:solidFill>
              </a:rPr>
              <a:t>allele</a:t>
            </a:r>
            <a:r>
              <a:rPr i="1" sz="2200">
                <a:solidFill>
                  <a:srgbClr val="59534D"/>
                </a:solidFill>
              </a:rPr>
              <a:t> </a:t>
            </a:r>
            <a:r>
              <a:rPr sz="2200">
                <a:solidFill>
                  <a:srgbClr val="59534D"/>
                </a:solidFill>
              </a:rPr>
              <a:t>is a particular gene sequence</a:t>
            </a:r>
            <a:endParaRPr b="1" sz="2200">
              <a:solidFill>
                <a:srgbClr val="59534D"/>
              </a:solidFill>
            </a:endParaRPr>
          </a:p>
          <a:p>
            <a:pPr lvl="0" algn="l">
              <a:spcBef>
                <a:spcPts val="2400"/>
              </a:spcBef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A </a:t>
            </a:r>
            <a:r>
              <a:rPr b="1" sz="2200">
                <a:solidFill>
                  <a:srgbClr val="59534D"/>
                </a:solidFill>
              </a:rPr>
              <a:t>genotype </a:t>
            </a:r>
            <a:r>
              <a:rPr sz="2200">
                <a:solidFill>
                  <a:srgbClr val="59534D"/>
                </a:solidFill>
              </a:rPr>
              <a:t>refers to the alleles present in a given </a:t>
            </a:r>
            <a:r>
              <a:rPr b="1" sz="2200">
                <a:solidFill>
                  <a:srgbClr val="59534D"/>
                </a:solidFill>
              </a:rPr>
              <a:t>genome</a:t>
            </a:r>
            <a:endParaRPr b="1" sz="2200">
              <a:solidFill>
                <a:srgbClr val="59534D"/>
              </a:solidFill>
            </a:endParaRPr>
          </a:p>
          <a:p>
            <a:pPr lvl="0" algn="l">
              <a:spcBef>
                <a:spcPts val="2400"/>
              </a:spcBef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A </a:t>
            </a:r>
            <a:r>
              <a:rPr b="1" sz="2200">
                <a:solidFill>
                  <a:srgbClr val="59534D"/>
                </a:solidFill>
              </a:rPr>
              <a:t>genome</a:t>
            </a:r>
            <a:r>
              <a:rPr sz="2200">
                <a:solidFill>
                  <a:srgbClr val="59534D"/>
                </a:solidFill>
              </a:rPr>
              <a:t> is 1-100s of </a:t>
            </a:r>
            <a:r>
              <a:rPr b="1" sz="2200">
                <a:solidFill>
                  <a:srgbClr val="59534D"/>
                </a:solidFill>
              </a:rPr>
              <a:t>chromosomes</a:t>
            </a:r>
            <a:endParaRPr sz="2200">
              <a:solidFill>
                <a:srgbClr val="59534D"/>
              </a:solidFill>
            </a:endParaRPr>
          </a:p>
          <a:p>
            <a:pPr lvl="0" algn="l">
              <a:spcBef>
                <a:spcPts val="2400"/>
              </a:spcBef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A </a:t>
            </a:r>
            <a:r>
              <a:rPr b="1" sz="2200">
                <a:solidFill>
                  <a:srgbClr val="59534D"/>
                </a:solidFill>
              </a:rPr>
              <a:t>chromosome</a:t>
            </a:r>
            <a:r>
              <a:rPr sz="2200">
                <a:solidFill>
                  <a:srgbClr val="59534D"/>
                </a:solidFill>
              </a:rPr>
              <a:t> is tens or hundreds of thousands of </a:t>
            </a:r>
            <a:r>
              <a:rPr b="1" sz="2200">
                <a:solidFill>
                  <a:srgbClr val="59534D"/>
                </a:solidFill>
              </a:rPr>
              <a:t>genes</a:t>
            </a:r>
            <a:endParaRPr b="1" sz="2200">
              <a:solidFill>
                <a:srgbClr val="59534D"/>
              </a:solidFill>
            </a:endParaRPr>
          </a:p>
          <a:p>
            <a:pPr lvl="0" algn="l">
              <a:spcBef>
                <a:spcPts val="2400"/>
              </a:spcBef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A human </a:t>
            </a:r>
            <a:r>
              <a:rPr b="1" sz="2200">
                <a:solidFill>
                  <a:srgbClr val="59534D"/>
                </a:solidFill>
              </a:rPr>
              <a:t>genome</a:t>
            </a:r>
            <a:r>
              <a:rPr sz="2200">
                <a:solidFill>
                  <a:srgbClr val="59534D"/>
                </a:solidFill>
              </a:rPr>
              <a:t> is ~3,000,000,000 </a:t>
            </a:r>
            <a:r>
              <a:rPr b="1" sz="2200">
                <a:solidFill>
                  <a:srgbClr val="59534D"/>
                </a:solidFill>
              </a:rPr>
              <a:t>basepairs</a:t>
            </a:r>
            <a:endParaRPr b="1" sz="2200">
              <a:solidFill>
                <a:srgbClr val="59534D"/>
              </a:solidFill>
            </a:endParaRPr>
          </a:p>
          <a:p>
            <a:pPr lvl="0" algn="l">
              <a:spcBef>
                <a:spcPts val="2400"/>
              </a:spcBef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the human </a:t>
            </a:r>
            <a:r>
              <a:rPr b="1" sz="2200">
                <a:solidFill>
                  <a:srgbClr val="59534D"/>
                </a:solidFill>
              </a:rPr>
              <a:t>genome</a:t>
            </a:r>
            <a:r>
              <a:rPr sz="2200">
                <a:solidFill>
                  <a:srgbClr val="59534D"/>
                </a:solidFill>
              </a:rPr>
              <a:t> is (currently guesstimated at) ~20-30,000 </a:t>
            </a:r>
            <a:r>
              <a:rPr b="1" sz="2200">
                <a:solidFill>
                  <a:srgbClr val="59534D"/>
                </a:solidFill>
              </a:rPr>
              <a:t>genes**</a:t>
            </a:r>
            <a:endParaRPr sz="2200">
              <a:solidFill>
                <a:srgbClr val="59534D"/>
              </a:solidFill>
            </a:endParaRPr>
          </a:p>
          <a:p>
            <a:pPr lvl="0" algn="l">
              <a:spcBef>
                <a:spcPts val="2400"/>
              </a:spcBef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A human </a:t>
            </a:r>
            <a:r>
              <a:rPr b="1" sz="2200">
                <a:solidFill>
                  <a:srgbClr val="59534D"/>
                </a:solidFill>
              </a:rPr>
              <a:t>genome</a:t>
            </a:r>
            <a:r>
              <a:rPr sz="2200">
                <a:solidFill>
                  <a:srgbClr val="59534D"/>
                </a:solidFill>
              </a:rPr>
              <a:t> is ~1 meter of </a:t>
            </a:r>
            <a:r>
              <a:rPr b="1" sz="2200">
                <a:solidFill>
                  <a:srgbClr val="59534D"/>
                </a:solidFill>
              </a:rPr>
              <a:t>DNA</a:t>
            </a:r>
          </a:p>
        </p:txBody>
      </p:sp>
      <p:sp>
        <p:nvSpPr>
          <p:cNvPr id="263" name="Shape 263"/>
          <p:cNvSpPr/>
          <p:nvPr/>
        </p:nvSpPr>
        <p:spPr>
          <a:xfrm>
            <a:off x="1201546" y="9212580"/>
            <a:ext cx="43688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9534D"/>
                </a:solidFill>
              </a:rPr>
              <a:t>*Includes </a:t>
            </a:r>
            <a:r>
              <a:rPr sz="1600">
                <a:solidFill>
                  <a:srgbClr val="861001"/>
                </a:solidFill>
              </a:rPr>
              <a:t>control</a:t>
            </a:r>
            <a:r>
              <a:rPr sz="1600">
                <a:solidFill>
                  <a:srgbClr val="59534D"/>
                </a:solidFill>
              </a:rPr>
              <a:t> regions &amp; stuff that won’t make it into the final product</a:t>
            </a:r>
          </a:p>
        </p:txBody>
      </p:sp>
      <p:sp>
        <p:nvSpPr>
          <p:cNvPr id="264" name="Shape 264"/>
          <p:cNvSpPr/>
          <p:nvPr/>
        </p:nvSpPr>
        <p:spPr>
          <a:xfrm>
            <a:off x="7647668" y="9318752"/>
            <a:ext cx="321757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9534D"/>
                </a:solidFill>
              </a:rPr>
              <a:t>**We keep finding stuff that matters</a:t>
            </a:r>
          </a:p>
        </p:txBody>
      </p:sp>
      <p:sp>
        <p:nvSpPr>
          <p:cNvPr id="265" name="Shape 265"/>
          <p:cNvSpPr/>
          <p:nvPr>
            <p:ph type="sldNum" sz="quarter" idx="2"/>
          </p:nvPr>
        </p:nvSpPr>
        <p:spPr>
          <a:xfrm>
            <a:off x="11930064" y="4826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1041400" y="444500"/>
            <a:ext cx="10922000" cy="1003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Mutations matter</a:t>
            </a:r>
          </a:p>
        </p:txBody>
      </p:sp>
      <p:sp>
        <p:nvSpPr>
          <p:cNvPr id="270" name="Shape 270"/>
          <p:cNvSpPr/>
          <p:nvPr>
            <p:ph type="sldNum" sz="quarter" idx="2"/>
          </p:nvPr>
        </p:nvSpPr>
        <p:spPr>
          <a:xfrm>
            <a:off x="11955145" y="520700"/>
            <a:ext cx="461007" cy="533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754F33"/>
                </a:solidFill>
              </a:rPr>
            </a:fld>
          </a:p>
        </p:txBody>
      </p:sp>
      <p:grpSp>
        <p:nvGrpSpPr>
          <p:cNvPr id="273" name="Group 273"/>
          <p:cNvGrpSpPr/>
          <p:nvPr/>
        </p:nvGrpSpPr>
        <p:grpSpPr>
          <a:xfrm>
            <a:off x="635000" y="1754368"/>
            <a:ext cx="5461000" cy="4555035"/>
            <a:chOff x="-227339" y="-139699"/>
            <a:chExt cx="5461000" cy="4555033"/>
          </a:xfrm>
        </p:grpSpPr>
        <p:pic>
          <p:nvPicPr>
            <p:cNvPr id="272" name="analblaster.jpg"/>
            <p:cNvPicPr/>
            <p:nvPr/>
          </p:nvPicPr>
          <p:blipFill>
            <a:blip r:embed="rId3">
              <a:extLst/>
            </a:blip>
            <a:srcRect l="0" t="14251" r="0" b="32530"/>
            <a:stretch>
              <a:fillRect/>
            </a:stretch>
          </p:blipFill>
          <p:spPr>
            <a:xfrm>
              <a:off x="0" y="0"/>
              <a:ext cx="5006079" cy="39962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1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27340" y="-139700"/>
              <a:ext cx="5461001" cy="4555034"/>
            </a:xfrm>
            <a:prstGeom prst="rect">
              <a:avLst/>
            </a:prstGeom>
            <a:effectLst/>
          </p:spPr>
        </p:pic>
      </p:grpSp>
      <p:grpSp>
        <p:nvGrpSpPr>
          <p:cNvPr id="276" name="Group 276"/>
          <p:cNvGrpSpPr/>
          <p:nvPr/>
        </p:nvGrpSpPr>
        <p:grpSpPr>
          <a:xfrm>
            <a:off x="6731000" y="1780778"/>
            <a:ext cx="5638800" cy="3715544"/>
            <a:chOff x="-215900" y="-139700"/>
            <a:chExt cx="5638800" cy="3715543"/>
          </a:xfrm>
        </p:grpSpPr>
        <p:pic>
          <p:nvPicPr>
            <p:cNvPr id="275" name="inbred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207000" cy="31567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4" name="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5900" y="-139700"/>
              <a:ext cx="5638800" cy="3715544"/>
            </a:xfrm>
            <a:prstGeom prst="rect">
              <a:avLst/>
            </a:prstGeom>
            <a:effectLst/>
          </p:spPr>
        </p:pic>
      </p:grpSp>
      <p:sp>
        <p:nvSpPr>
          <p:cNvPr id="277" name="Shape 277"/>
          <p:cNvSpPr/>
          <p:nvPr/>
        </p:nvSpPr>
        <p:spPr>
          <a:xfrm>
            <a:off x="7511354" y="5829300"/>
            <a:ext cx="407814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9534D"/>
                </a:solidFill>
              </a:rPr>
              <a:t>Source: </a:t>
            </a:r>
            <a:r>
              <a:rPr sz="2200">
                <a:solidFill>
                  <a:srgbClr val="0365C0"/>
                </a:solidFill>
                <a:hlinkClick r:id="rId7" invalidUrl="" action="" tgtFrame="" tooltip="" history="1" highlightClick="0" endSnd="0"/>
              </a:rPr>
              <a:t>damnyouautocorrect.com</a:t>
            </a:r>
          </a:p>
        </p:txBody>
      </p:sp>
      <p:sp>
        <p:nvSpPr>
          <p:cNvPr id="278" name="Shape 278"/>
          <p:cNvSpPr/>
          <p:nvPr/>
        </p:nvSpPr>
        <p:spPr>
          <a:xfrm>
            <a:off x="6942474" y="6445250"/>
            <a:ext cx="5207001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>
                <a:solidFill>
                  <a:srgbClr val="FF29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291D"/>
                </a:solidFill>
              </a:rPr>
              <a:t>Warning: frank language &amp; annoying site design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1041400" y="533400"/>
            <a:ext cx="10922000" cy="1333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Concept: asymmetry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914400" y="1866900"/>
            <a:ext cx="11163300" cy="6489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Which is more likely: a mutation that causes a protein (say, lac repressor) to </a:t>
            </a:r>
            <a:r>
              <a:rPr i="1" sz="3000">
                <a:solidFill>
                  <a:srgbClr val="58524B"/>
                </a:solidFill>
              </a:rPr>
              <a:t>bind DNA better </a:t>
            </a:r>
            <a:r>
              <a:rPr sz="3000">
                <a:solidFill>
                  <a:srgbClr val="58524B"/>
                </a:solidFill>
              </a:rPr>
              <a:t> or </a:t>
            </a:r>
            <a:r>
              <a:rPr i="1" sz="3000">
                <a:solidFill>
                  <a:srgbClr val="58524B"/>
                </a:solidFill>
              </a:rPr>
              <a:t>bind more weakly</a:t>
            </a:r>
            <a:r>
              <a:rPr sz="3000">
                <a:solidFill>
                  <a:srgbClr val="58524B"/>
                </a:solidFill>
              </a:rPr>
              <a:t>?</a:t>
            </a:r>
            <a:endParaRPr sz="30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Hint: I take a hammer to your car. Odds of improvement?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Asterisk: some biological machines are NOT optimized to be as fast, strong, etc.</a:t>
            </a:r>
            <a:endParaRPr sz="30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2D44BE"/>
                </a:solidFill>
              </a:rPr>
              <a:t>lac promoter is one</a:t>
            </a:r>
            <a:endParaRPr b="1" sz="3000">
              <a:solidFill>
                <a:srgbClr val="2D44B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55555"/>
                </a:solidFill>
              </a:rPr>
              <a:t>otherwise, it wouldn’t benefit from the help of activator</a:t>
            </a:r>
            <a:endParaRPr sz="3000">
              <a:solidFill>
                <a:srgbClr val="55555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we will meet others</a:t>
            </a:r>
          </a:p>
        </p:txBody>
      </p:sp>
      <p:sp>
        <p:nvSpPr>
          <p:cNvPr id="284" name="Shape 284"/>
          <p:cNvSpPr/>
          <p:nvPr>
            <p:ph type="sldNum" sz="quarter" idx="2"/>
          </p:nvPr>
        </p:nvSpPr>
        <p:spPr>
          <a:xfrm>
            <a:off x="11942445" y="482600"/>
            <a:ext cx="461007" cy="533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754F33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nodeType="after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nodeType="after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nodeType="after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nodeType="after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xfrm>
            <a:off x="1041400" y="431800"/>
            <a:ext cx="10922000" cy="211157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600">
                <a:solidFill>
                  <a:srgbClr val="754F33"/>
                </a:solidFill>
              </a:rPr>
              <a:t>Repressor interrupted... permanently</a:t>
            </a:r>
          </a:p>
        </p:txBody>
      </p:sp>
      <p:sp>
        <p:nvSpPr>
          <p:cNvPr id="289" name="Shape 289"/>
          <p:cNvSpPr/>
          <p:nvPr>
            <p:ph type="body" idx="1"/>
          </p:nvPr>
        </p:nvSpPr>
        <p:spPr>
          <a:xfrm>
            <a:off x="635000" y="6489700"/>
            <a:ext cx="11734800" cy="245536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Changes below the line ‘ruin’ the DNA site--render it ‘unpalatable’ to the repressor protein such that it no longer binds</a:t>
            </a:r>
            <a:endParaRPr sz="30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8524B"/>
                </a:solidFill>
              </a:rPr>
              <a:t>EACH of the changes shown prevents binding </a:t>
            </a:r>
          </a:p>
        </p:txBody>
      </p:sp>
      <p:sp>
        <p:nvSpPr>
          <p:cNvPr id="290" name="Shape 290"/>
          <p:cNvSpPr/>
          <p:nvPr>
            <p:ph type="sldNum" sz="quarter" idx="2"/>
          </p:nvPr>
        </p:nvSpPr>
        <p:spPr>
          <a:xfrm>
            <a:off x="11942445" y="482600"/>
            <a:ext cx="461007" cy="533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800">
                <a:solidFill>
                  <a:srgbClr val="754F33"/>
                </a:solidFill>
              </a:rPr>
            </a:fld>
          </a:p>
        </p:txBody>
      </p:sp>
      <p:grpSp>
        <p:nvGrpSpPr>
          <p:cNvPr id="293" name="Group 293"/>
          <p:cNvGrpSpPr/>
          <p:nvPr/>
        </p:nvGrpSpPr>
        <p:grpSpPr>
          <a:xfrm>
            <a:off x="3076702" y="2616200"/>
            <a:ext cx="6635496" cy="3800677"/>
            <a:chOff x="-139699" y="-139700"/>
            <a:chExt cx="6635495" cy="3800676"/>
          </a:xfrm>
        </p:grpSpPr>
        <p:pic>
          <p:nvPicPr>
            <p:cNvPr id="292" name="5095005514_7a9e073f6c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356097" cy="35212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1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39700" y="-139700"/>
              <a:ext cx="6635497" cy="3800677"/>
            </a:xfrm>
            <a:prstGeom prst="rect">
              <a:avLst/>
            </a:prstGeom>
            <a:effectLst/>
          </p:spPr>
        </p:pic>
      </p:grpSp>
      <p:sp>
        <p:nvSpPr>
          <p:cNvPr id="294" name="Shape 294"/>
          <p:cNvSpPr/>
          <p:nvPr/>
        </p:nvSpPr>
        <p:spPr>
          <a:xfrm>
            <a:off x="1003300" y="9328150"/>
            <a:ext cx="10782300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 u="sng">
                <a:solidFill>
                  <a:srgbClr val="2D44BE"/>
                </a:solidFill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1600" u="sng">
                <a:solidFill>
                  <a:srgbClr val="2D44BE"/>
                </a:solidFill>
                <a:hlinkClick r:id="rId5" invalidUrl="" action="" tgtFrame="" tooltip="" history="1" highlightClick="0" endSnd="0"/>
              </a:rPr>
              <a:t>http://wiki.cstl.semo.edu/agathman/Print.aspx?Page=Prokaryotic%20Gene%20Regulation%20Powerpoint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xfrm>
            <a:off x="1041400" y="533400"/>
            <a:ext cx="10922000" cy="120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754F33"/>
                </a:solidFill>
              </a:rPr>
              <a:t>Mutants among us</a:t>
            </a:r>
          </a:p>
        </p:txBody>
      </p:sp>
      <p:sp>
        <p:nvSpPr>
          <p:cNvPr id="299" name="Shape 299"/>
          <p:cNvSpPr/>
          <p:nvPr>
            <p:ph type="body" idx="1"/>
          </p:nvPr>
        </p:nvSpPr>
        <p:spPr>
          <a:xfrm>
            <a:off x="787400" y="1790700"/>
            <a:ext cx="11430000" cy="5219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Blue eyes stand up. Green too</a:t>
            </a:r>
            <a:endParaRPr sz="32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Congratulations. You’re mutants</a:t>
            </a:r>
            <a:endParaRPr sz="3200">
              <a:solidFill>
                <a:srgbClr val="58524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8524B"/>
                </a:solidFill>
              </a:rPr>
              <a:t>Mutation is a good thing? </a:t>
            </a:r>
            <a:r>
              <a:rPr i="1" sz="3200">
                <a:solidFill>
                  <a:srgbClr val="58524B"/>
                </a:solidFill>
              </a:rPr>
              <a:t>Apparently</a:t>
            </a:r>
            <a:r>
              <a:rPr sz="3200">
                <a:solidFill>
                  <a:srgbClr val="58524B"/>
                </a:solidFill>
              </a:rPr>
              <a:t> blue eyes are worthwhile</a:t>
            </a:r>
            <a:endParaRPr sz="3200">
              <a:solidFill>
                <a:srgbClr val="5852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291D"/>
                </a:solidFill>
              </a:rPr>
              <a:t>why might this be given that blue eyes </a:t>
            </a:r>
            <a:r>
              <a:rPr b="1" sz="3200">
                <a:solidFill>
                  <a:srgbClr val="FF291D"/>
                </a:solidFill>
              </a:rPr>
              <a:t>increase</a:t>
            </a:r>
            <a:r>
              <a:rPr sz="3200">
                <a:solidFill>
                  <a:srgbClr val="FF291D"/>
                </a:solidFill>
              </a:rPr>
              <a:t> risk of cataracts?*</a:t>
            </a:r>
            <a:endParaRPr sz="3200">
              <a:solidFill>
                <a:srgbClr val="FF291D"/>
              </a:solidFill>
            </a:endParaRPr>
          </a:p>
          <a:p>
            <a:pPr lvl="1" marL="730250" indent="-28575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2D01"/>
                </a:solidFill>
              </a:rPr>
              <a:t>*Transactions of the American Ophthalmological Society 98:109-117 (2000)</a:t>
            </a:r>
          </a:p>
        </p:txBody>
      </p:sp>
      <p:sp>
        <p:nvSpPr>
          <p:cNvPr id="300" name="Shape 300"/>
          <p:cNvSpPr/>
          <p:nvPr>
            <p:ph type="sldNum" sz="quarter" idx="2"/>
          </p:nvPr>
        </p:nvSpPr>
        <p:spPr>
          <a:xfrm>
            <a:off x="11930064" y="482600"/>
            <a:ext cx="485772" cy="558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000">
                <a:solidFill>
                  <a:srgbClr val="754F33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9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9534D"/>
      </a:dk1>
      <a:lt1>
        <a:srgbClr val="0C3159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12700" dist="12700" dir="16200000">
                <a:srgbClr val="000000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9A2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59534D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12700" dist="12700" dir="16200000">
                <a:srgbClr val="000000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9A2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59534D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